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385" r:id="rId5"/>
    <p:sldId id="450" r:id="rId6"/>
    <p:sldId id="391" r:id="rId7"/>
    <p:sldId id="405" r:id="rId8"/>
    <p:sldId id="392" r:id="rId9"/>
    <p:sldId id="408" r:id="rId10"/>
    <p:sldId id="390" r:id="rId11"/>
    <p:sldId id="386" r:id="rId12"/>
    <p:sldId id="393" r:id="rId13"/>
    <p:sldId id="395" r:id="rId14"/>
    <p:sldId id="396" r:id="rId15"/>
    <p:sldId id="375" r:id="rId16"/>
    <p:sldId id="402" r:id="rId17"/>
    <p:sldId id="401" r:id="rId18"/>
    <p:sldId id="382" r:id="rId19"/>
    <p:sldId id="399" r:id="rId20"/>
    <p:sldId id="400" r:id="rId21"/>
    <p:sldId id="398" r:id="rId22"/>
    <p:sldId id="403" r:id="rId23"/>
    <p:sldId id="404" r:id="rId24"/>
    <p:sldId id="407" r:id="rId25"/>
    <p:sldId id="380" r:id="rId26"/>
    <p:sldId id="432" r:id="rId27"/>
    <p:sldId id="433" r:id="rId28"/>
    <p:sldId id="406" r:id="rId29"/>
    <p:sldId id="379" r:id="rId30"/>
    <p:sldId id="374" r:id="rId31"/>
    <p:sldId id="383" r:id="rId32"/>
    <p:sldId id="414" r:id="rId33"/>
    <p:sldId id="409" r:id="rId34"/>
    <p:sldId id="411" r:id="rId35"/>
    <p:sldId id="413" r:id="rId36"/>
    <p:sldId id="415" r:id="rId37"/>
    <p:sldId id="412" r:id="rId38"/>
    <p:sldId id="410" r:id="rId39"/>
    <p:sldId id="381" r:id="rId40"/>
    <p:sldId id="416" r:id="rId41"/>
    <p:sldId id="417" r:id="rId42"/>
    <p:sldId id="418" r:id="rId43"/>
    <p:sldId id="419" r:id="rId44"/>
    <p:sldId id="423" r:id="rId45"/>
    <p:sldId id="424" r:id="rId46"/>
    <p:sldId id="425" r:id="rId47"/>
    <p:sldId id="427" r:id="rId48"/>
    <p:sldId id="426" r:id="rId49"/>
    <p:sldId id="384" r:id="rId50"/>
    <p:sldId id="421" r:id="rId51"/>
    <p:sldId id="420" r:id="rId52"/>
    <p:sldId id="428" r:id="rId53"/>
    <p:sldId id="429" r:id="rId54"/>
    <p:sldId id="431" r:id="rId55"/>
    <p:sldId id="439" r:id="rId56"/>
    <p:sldId id="430" r:id="rId57"/>
    <p:sldId id="434" r:id="rId58"/>
    <p:sldId id="435" r:id="rId59"/>
    <p:sldId id="436" r:id="rId60"/>
    <p:sldId id="437" r:id="rId61"/>
    <p:sldId id="438" r:id="rId62"/>
    <p:sldId id="440" r:id="rId63"/>
    <p:sldId id="442" r:id="rId64"/>
    <p:sldId id="443" r:id="rId65"/>
    <p:sldId id="441" r:id="rId66"/>
    <p:sldId id="444" r:id="rId67"/>
    <p:sldId id="445" r:id="rId68"/>
    <p:sldId id="446" r:id="rId69"/>
    <p:sldId id="447" r:id="rId70"/>
    <p:sldId id="448" r:id="rId71"/>
    <p:sldId id="449" r:id="rId72"/>
    <p:sldId id="389" r:id="rId73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CC"/>
  </p:clrMru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10" autoAdjust="0"/>
    <p:restoredTop sz="88669" autoAdjust="0"/>
  </p:normalViewPr>
  <p:slideViewPr>
    <p:cSldViewPr>
      <p:cViewPr>
        <p:scale>
          <a:sx n="62" d="100"/>
          <a:sy n="62" d="100"/>
        </p:scale>
        <p:origin x="-185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1878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0EED4D6-141D-4751-8284-02CE51AE0FEF}" type="datetimeFigureOut">
              <a:rPr lang="zh-TW" altLang="en-US"/>
              <a:pPr>
                <a:defRPr/>
              </a:pPr>
              <a:t>2014/10/28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44E8457-280D-4D74-852E-1E2366FFC3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5F7833-F972-4D97-A670-D97B11A7A13F}" type="datetimeFigureOut">
              <a:rPr lang="zh-TW" altLang="en-US"/>
              <a:pPr>
                <a:defRPr/>
              </a:pPr>
              <a:t>2014/10/28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29F06BB-101D-455D-B7E8-187DA60A04D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3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531B5F-40EF-4539-9C5F-AB193D60DAAC}" type="slidenum">
              <a:rPr lang="zh-TW" altLang="en-US" smtClean="0">
                <a:latin typeface="Arial" charset="0"/>
              </a:rPr>
              <a:pPr/>
              <a:t>69</a:t>
            </a:fld>
            <a:endParaRPr lang="zh-TW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42148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j-lt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3571875"/>
            <a:ext cx="9144000" cy="32861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j-lt"/>
              <a:ea typeface="微軟正黑體" pitchFamily="34" charset="-12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72063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內容版面配置區 5" descr="Inventec Logo_Min.wmf"/>
          <p:cNvPicPr>
            <a:picLocks noChangeAspect="1"/>
          </p:cNvPicPr>
          <p:nvPr userDrawn="1"/>
        </p:nvPicPr>
        <p:blipFill>
          <a:blip r:embed="rId3" cstate="print"/>
          <a:srcRect t="28120" b="31445"/>
          <a:stretch>
            <a:fillRect/>
          </a:stretch>
        </p:blipFill>
        <p:spPr bwMode="auto">
          <a:xfrm>
            <a:off x="0" y="2714625"/>
            <a:ext cx="43719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286248" y="2786058"/>
            <a:ext cx="4857752" cy="655633"/>
          </a:xfrm>
          <a:effectLst/>
        </p:spPr>
        <p:txBody>
          <a:bodyPr>
            <a:noAutofit/>
          </a:bodyPr>
          <a:lstStyle>
            <a:lvl1pPr algn="l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57158" y="3714752"/>
            <a:ext cx="4857752" cy="785818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696785-64CF-4C27-9A8D-C30B3365E6EE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C908C-A061-4E62-B95A-C4CD1B90A5D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F6C1D-BF2F-4868-BF8E-69BEE5ABD545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27449-D4E7-429B-B3AB-F79B228E964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  <a:ea typeface="微軟正黑體" pitchFamily="34" charset="-120"/>
              </a:defRPr>
            </a:lvl1pPr>
            <a:lvl2pPr>
              <a:defRPr>
                <a:latin typeface="+mj-lt"/>
                <a:ea typeface="微軟正黑體" pitchFamily="34" charset="-120"/>
              </a:defRPr>
            </a:lvl2pPr>
            <a:lvl3pPr>
              <a:defRPr>
                <a:latin typeface="+mj-lt"/>
                <a:ea typeface="微軟正黑體" pitchFamily="34" charset="-120"/>
              </a:defRPr>
            </a:lvl3pPr>
            <a:lvl4pPr>
              <a:defRPr>
                <a:latin typeface="+mj-lt"/>
                <a:ea typeface="微軟正黑體" pitchFamily="34" charset="-120"/>
              </a:defRPr>
            </a:lvl4pPr>
            <a:lvl5pPr>
              <a:defRPr>
                <a:latin typeface="+mj-lt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FFEF5-4877-4EC2-A034-C505EAAC24DE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26D36-188A-45AD-8781-D4BBFB79FBD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ground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lum bright="-10000"/>
            <a:grayscl/>
          </a:blip>
          <a:srcRect l="3947" t="1276" r="1305"/>
          <a:stretch>
            <a:fillRect/>
          </a:stretch>
        </p:blipFill>
        <p:spPr bwMode="auto">
          <a:xfrm>
            <a:off x="280988" y="819150"/>
            <a:ext cx="863758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561" y="3308345"/>
            <a:ext cx="7786742" cy="714380"/>
          </a:xfrm>
          <a:effectLst/>
        </p:spPr>
        <p:txBody>
          <a:bodyPr anchor="t"/>
          <a:lstStyle>
            <a:lvl1pPr algn="l">
              <a:defRPr sz="4000" b="1" cap="all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8596" y="4071942"/>
            <a:ext cx="7786742" cy="450849"/>
          </a:xfrm>
        </p:spPr>
        <p:txBody>
          <a:bodyPr anchor="b"/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489146EC-3FE8-413D-9502-8FFA9FF62770}" type="datetimeFigureOut">
              <a:rPr lang="zh-TW" altLang="en-US"/>
              <a:pPr>
                <a:defRPr/>
              </a:pPr>
              <a:t>2014/10/28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+mj-lt"/>
              </a:defRPr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29B102B1-19D7-4C8D-8EB5-92AABEDE78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713D8-D829-4356-9954-6854D51719A9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6C1FDD-4A38-4E70-A719-CB502D4CFE9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FDDCF2-6B7A-4F2F-8E76-CBFEC8D2267A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B2BE0-06DA-4428-9282-802A81BBB3E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6BD01-A86B-42BC-86B3-3D82423FB5C0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CDDFA-E10A-461A-881A-5B33B748E94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B9066-715D-4886-AB6C-AD24A6972CE9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0B17B-DD07-4F72-A9D2-6FE328B37FE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4ECEE-8D75-4AFA-8235-1B47CB75CBBA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37AB7-368B-4611-A1B8-ABB6C6A04193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AA411-34E9-4B9A-BCD2-2BEF1FF85CEB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DE12-5E2F-4C79-9ADF-C5F15FBAE8D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群組 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0"/>
              <a:ext cx="9144000" cy="642937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6357958"/>
              <a:ext cx="9144000" cy="5000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285875"/>
            <a:ext cx="8229600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fld id="{80459FCF-7C29-4A62-8352-E352BC62FC69}" type="datetimeFigureOut">
              <a:rPr lang="zh-TW" altLang="en-US"/>
              <a:pPr>
                <a:defRPr/>
              </a:pPr>
              <a:t>2014/10/28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tint val="75000"/>
                  </a:schemeClr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r>
              <a:rPr lang="en-US" altLang="zh-TW" dirty="0"/>
              <a:t>Inventec Confidential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fld id="{1F26FEE5-CC36-4B02-8444-0379BC408EC4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1032" name="內容版面配置區 5" descr="Inventec Logo_Min.wmf"/>
          <p:cNvPicPr>
            <a:picLocks noChangeAspect="1"/>
          </p:cNvPicPr>
          <p:nvPr/>
        </p:nvPicPr>
        <p:blipFill>
          <a:blip r:embed="rId13" cstate="print"/>
          <a:srcRect t="28120" b="31445"/>
          <a:stretch>
            <a:fillRect/>
          </a:stretch>
        </p:blipFill>
        <p:spPr bwMode="auto">
          <a:xfrm>
            <a:off x="7429500" y="6429375"/>
            <a:ext cx="171450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j-lt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rgbClr val="262626"/>
          </a:solidFill>
          <a:latin typeface="+mj-lt"/>
          <a:ea typeface="微軟正黑體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404040"/>
          </a:solidFill>
          <a:latin typeface="+mj-lt"/>
          <a:ea typeface="微軟正黑體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595959"/>
          </a:solidFill>
          <a:latin typeface="+mj-lt"/>
          <a:ea typeface="微軟正黑體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7F7F7F"/>
          </a:solidFill>
          <a:latin typeface="+mj-lt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02.7/FIS-H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02.7/FIS-HP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02.7/FIS-HP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內容版面配置區 5" descr="Inventec Logo_Min.wmf"/>
          <p:cNvPicPr>
            <a:picLocks noChangeAspect="1"/>
          </p:cNvPicPr>
          <p:nvPr/>
        </p:nvPicPr>
        <p:blipFill>
          <a:blip r:embed="rId2" cstate="print"/>
          <a:srcRect t="28120" b="31445"/>
          <a:stretch>
            <a:fillRect/>
          </a:stretch>
        </p:blipFill>
        <p:spPr bwMode="auto">
          <a:xfrm>
            <a:off x="0" y="2714625"/>
            <a:ext cx="43719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副標題 2"/>
          <p:cNvSpPr txBox="1">
            <a:spLocks/>
          </p:cNvSpPr>
          <p:nvPr/>
        </p:nvSpPr>
        <p:spPr bwMode="auto">
          <a:xfrm>
            <a:off x="4427984" y="3170362"/>
            <a:ext cx="4660900" cy="141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r>
              <a:rPr kumimoji="0"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</a:rPr>
              <a:t>HP L10 AIO FIS Flow Chart</a:t>
            </a:r>
          </a:p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r>
              <a:rPr kumimoji="0"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</a:rPr>
              <a:t>A</a:t>
            </a:r>
            <a:r>
              <a:rPr kumimoji="0"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</a:rPr>
              <a:t>ug 09</a:t>
            </a:r>
            <a:r>
              <a:rPr kumimoji="0" lang="en-US" altLang="zh-TW" sz="2400" b="1" baseline="30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</a:rPr>
              <a:t>th</a:t>
            </a:r>
            <a:r>
              <a:rPr kumimoji="0"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</a:rPr>
              <a:t> 2014</a:t>
            </a:r>
          </a:p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r>
              <a:rPr kumimoji="0"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</a:rPr>
              <a:t>Cao.Jill</a:t>
            </a:r>
            <a:endParaRPr kumimoji="0" lang="zh-TW" altLang="en-US" sz="2400" b="1" dirty="0" smtClean="0">
              <a:solidFill>
                <a:schemeClr val="accent1">
                  <a:lumMod val="75000"/>
                </a:schemeClr>
              </a:solidFill>
              <a:latin typeface="+mj-lt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SMT FIS St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/>
              <a:t>开</a:t>
            </a:r>
            <a:r>
              <a:rPr lang="en-US" altLang="zh-CN" sz="2400" dirty="0" smtClean="0"/>
              <a:t>MO</a:t>
            </a:r>
          </a:p>
          <a:p>
            <a:pPr marL="514350" lvl="1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:SA/ SA Operation/01.Generate SMT MO</a:t>
            </a: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941168"/>
            <a:ext cx="889248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444208" y="2132856"/>
            <a:ext cx="2304256" cy="2088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Assembly code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板阶料号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生产类型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数量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MO</a:t>
            </a:r>
            <a:r>
              <a:rPr lang="zh-CN" altLang="en-US" dirty="0" smtClean="0">
                <a:solidFill>
                  <a:schemeClr val="tx1"/>
                </a:solidFill>
              </a:rPr>
              <a:t>（自动）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179512" y="1988840"/>
            <a:ext cx="6048672" cy="2448272"/>
            <a:chOff x="179512" y="1988840"/>
            <a:chExt cx="6048672" cy="244827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9512" y="1988840"/>
              <a:ext cx="6048672" cy="244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流程圖: 接點 9"/>
            <p:cNvSpPr/>
            <p:nvPr/>
          </p:nvSpPr>
          <p:spPr>
            <a:xfrm>
              <a:off x="2751936" y="2065446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流程圖: 接點 10"/>
            <p:cNvSpPr/>
            <p:nvPr/>
          </p:nvSpPr>
          <p:spPr>
            <a:xfrm>
              <a:off x="2899081" y="2448477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流程圖: 接點 11"/>
            <p:cNvSpPr/>
            <p:nvPr/>
          </p:nvSpPr>
          <p:spPr>
            <a:xfrm>
              <a:off x="3169086" y="2754902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流程圖: 接點 12"/>
            <p:cNvSpPr/>
            <p:nvPr/>
          </p:nvSpPr>
          <p:spPr>
            <a:xfrm>
              <a:off x="2821461" y="3137933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流程圖: 接點 13"/>
            <p:cNvSpPr/>
            <p:nvPr/>
          </p:nvSpPr>
          <p:spPr>
            <a:xfrm>
              <a:off x="2890986" y="3903995"/>
              <a:ext cx="417150" cy="306425"/>
            </a:xfrm>
            <a:prstGeom prst="flowChartConnector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</a:rPr>
                <a:t>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流程圖: 程序 14"/>
          <p:cNvSpPr/>
          <p:nvPr/>
        </p:nvSpPr>
        <p:spPr>
          <a:xfrm>
            <a:off x="179512" y="4509120"/>
            <a:ext cx="936104" cy="36004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MO: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18" name="流程圖: 程序 17"/>
          <p:cNvSpPr/>
          <p:nvPr/>
        </p:nvSpPr>
        <p:spPr>
          <a:xfrm>
            <a:off x="179512" y="4941168"/>
            <a:ext cx="1224136" cy="936104"/>
          </a:xfrm>
          <a:prstGeom prst="flowChartProcess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40288"/>
          </a:xfrm>
        </p:spPr>
        <p:txBody>
          <a:bodyPr/>
          <a:lstStyle/>
          <a:p>
            <a:pPr marL="514350" lvl="1" indent="-514350">
              <a:buFont typeface="+mj-lt"/>
              <a:buAutoNum type="arabicPeriod" startAt="2"/>
            </a:pPr>
            <a:r>
              <a:rPr lang="en-US" altLang="zh-TW" dirty="0" smtClean="0">
                <a:solidFill>
                  <a:schemeClr val="tx1"/>
                </a:solidFill>
              </a:rPr>
              <a:t>SMT L</a:t>
            </a:r>
            <a:r>
              <a:rPr lang="en-US" altLang="zh-CN" dirty="0" smtClean="0">
                <a:solidFill>
                  <a:schemeClr val="tx1"/>
                </a:solidFill>
              </a:rPr>
              <a:t>abel Print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lvl="1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:SA/ SA Operation/02.</a:t>
            </a:r>
            <a:r>
              <a:rPr lang="en-US" altLang="zh-TW" dirty="0" smtClean="0"/>
              <a:t>SMT MB Label Print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323528" y="1844824"/>
            <a:ext cx="5328592" cy="3096344"/>
            <a:chOff x="323528" y="1844824"/>
            <a:chExt cx="5328592" cy="309634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1844824"/>
              <a:ext cx="5328592" cy="309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流程圖: 接點 8"/>
            <p:cNvSpPr/>
            <p:nvPr/>
          </p:nvSpPr>
          <p:spPr>
            <a:xfrm>
              <a:off x="3070137" y="1909309"/>
              <a:ext cx="392373" cy="2579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流程圖: 接點 9"/>
            <p:cNvSpPr/>
            <p:nvPr/>
          </p:nvSpPr>
          <p:spPr>
            <a:xfrm>
              <a:off x="3266323" y="2231734"/>
              <a:ext cx="392373" cy="2579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流程圖: 接點 10"/>
            <p:cNvSpPr/>
            <p:nvPr/>
          </p:nvSpPr>
          <p:spPr>
            <a:xfrm>
              <a:off x="3462510" y="2554158"/>
              <a:ext cx="392373" cy="2579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流程圖: 接點 11"/>
            <p:cNvSpPr/>
            <p:nvPr/>
          </p:nvSpPr>
          <p:spPr>
            <a:xfrm>
              <a:off x="3200928" y="2876583"/>
              <a:ext cx="392373" cy="2579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流程圖: 接點 12"/>
            <p:cNvSpPr/>
            <p:nvPr/>
          </p:nvSpPr>
          <p:spPr>
            <a:xfrm>
              <a:off x="3135532" y="3263493"/>
              <a:ext cx="392373" cy="2579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流程圖: 接點 13"/>
            <p:cNvSpPr/>
            <p:nvPr/>
          </p:nvSpPr>
          <p:spPr>
            <a:xfrm>
              <a:off x="4639628" y="3585918"/>
              <a:ext cx="392373" cy="2579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6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流程圖: 接點 14"/>
            <p:cNvSpPr/>
            <p:nvPr/>
          </p:nvSpPr>
          <p:spPr>
            <a:xfrm>
              <a:off x="3200928" y="3908342"/>
              <a:ext cx="392373" cy="2579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流程圖: 接點 15"/>
            <p:cNvSpPr/>
            <p:nvPr/>
          </p:nvSpPr>
          <p:spPr>
            <a:xfrm>
              <a:off x="3387539" y="4539212"/>
              <a:ext cx="392373" cy="2579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8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377750"/>
            <a:ext cx="5180856" cy="93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5796136" y="1916832"/>
            <a:ext cx="2736304" cy="3168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Assembly code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板阶料号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MO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版本：</a:t>
            </a:r>
            <a:r>
              <a:rPr lang="en-US" altLang="zh-CN" dirty="0" smtClean="0">
                <a:solidFill>
                  <a:schemeClr val="tx1"/>
                </a:solidFill>
              </a:rPr>
              <a:t>F(</a:t>
            </a:r>
            <a:r>
              <a:rPr lang="zh-CN" altLang="en-US" dirty="0" smtClean="0">
                <a:solidFill>
                  <a:schemeClr val="tx1"/>
                </a:solidFill>
              </a:rPr>
              <a:t>固定值）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月份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序列号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数量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SMT Barcode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SMT FIS</a:t>
            </a:r>
            <a:r>
              <a:rPr kumimoji="0"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22" name="流程圖: 程序 21"/>
          <p:cNvSpPr/>
          <p:nvPr/>
        </p:nvSpPr>
        <p:spPr>
          <a:xfrm>
            <a:off x="35496" y="4869160"/>
            <a:ext cx="3024336" cy="50405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SMT Barcode: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16216" y="6309320"/>
            <a:ext cx="2133600" cy="365125"/>
          </a:xfrm>
        </p:spPr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grpSp>
        <p:nvGrpSpPr>
          <p:cNvPr id="29" name="群組 28"/>
          <p:cNvGrpSpPr/>
          <p:nvPr/>
        </p:nvGrpSpPr>
        <p:grpSpPr>
          <a:xfrm>
            <a:off x="2555776" y="800708"/>
            <a:ext cx="3600400" cy="5436604"/>
            <a:chOff x="3203848" y="656692"/>
            <a:chExt cx="2520280" cy="5220580"/>
          </a:xfrm>
        </p:grpSpPr>
        <p:sp>
          <p:nvSpPr>
            <p:cNvPr id="54" name="AutoShape 108"/>
            <p:cNvSpPr>
              <a:spLocks noChangeArrowheads="1"/>
            </p:cNvSpPr>
            <p:nvPr/>
          </p:nvSpPr>
          <p:spPr bwMode="auto">
            <a:xfrm>
              <a:off x="3287118" y="1376772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1200" b="1" dirty="0" smtClean="0">
                  <a:cs typeface="Arial Unicode MS" pitchFamily="34" charset="-122"/>
                </a:rPr>
                <a:t>Manual Insertion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cxnSp>
          <p:nvCxnSpPr>
            <p:cNvPr id="56" name="直線單箭頭接點 55"/>
            <p:cNvCxnSpPr>
              <a:stCxn id="54" idx="2"/>
            </p:cNvCxnSpPr>
            <p:nvPr/>
          </p:nvCxnSpPr>
          <p:spPr>
            <a:xfrm>
              <a:off x="4007050" y="1678397"/>
              <a:ext cx="0" cy="4184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utoShape 108"/>
            <p:cNvSpPr>
              <a:spLocks noChangeArrowheads="1"/>
            </p:cNvSpPr>
            <p:nvPr/>
          </p:nvSpPr>
          <p:spPr bwMode="auto">
            <a:xfrm>
              <a:off x="3275856" y="3032956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1200" b="1" dirty="0" smtClean="0">
                  <a:cs typeface="Arial Unicode MS" pitchFamily="34" charset="-122"/>
                </a:rPr>
                <a:t>Wave Solder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cxnSp>
          <p:nvCxnSpPr>
            <p:cNvPr id="30" name="直線單箭頭接點 29"/>
            <p:cNvCxnSpPr/>
            <p:nvPr/>
          </p:nvCxnSpPr>
          <p:spPr>
            <a:xfrm>
              <a:off x="4007050" y="958317"/>
              <a:ext cx="0" cy="4184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3995788" y="3334581"/>
              <a:ext cx="0" cy="4184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utoShape 108"/>
            <p:cNvSpPr>
              <a:spLocks noChangeArrowheads="1"/>
            </p:cNvSpPr>
            <p:nvPr/>
          </p:nvSpPr>
          <p:spPr bwMode="auto">
            <a:xfrm>
              <a:off x="3275856" y="3753036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Take </a:t>
              </a:r>
              <a:r>
                <a:rPr lang="en-US" altLang="zh-TW" sz="1200" b="1" dirty="0" smtClean="0">
                  <a:cs typeface="Arial Unicode MS" pitchFamily="34" charset="-122"/>
                </a:rPr>
                <a:t>Board</a:t>
              </a:r>
              <a:endParaRPr lang="en-US" altLang="zh-TW" sz="1200" b="1" dirty="0">
                <a:latin typeface="Arial" charset="0"/>
              </a:endParaRPr>
            </a:p>
          </p:txBody>
        </p:sp>
        <p:cxnSp>
          <p:nvCxnSpPr>
            <p:cNvPr id="43" name="直線單箭頭接點 42"/>
            <p:cNvCxnSpPr>
              <a:stCxn id="33" idx="2"/>
            </p:cNvCxnSpPr>
            <p:nvPr/>
          </p:nvCxnSpPr>
          <p:spPr>
            <a:xfrm>
              <a:off x="3995788" y="4054661"/>
              <a:ext cx="148" cy="4768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3287118" y="656692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1200" b="1" dirty="0" smtClean="0">
                  <a:cs typeface="Arial Unicode MS" pitchFamily="34" charset="-122"/>
                </a:rPr>
                <a:t>Send Board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cxnSp>
          <p:nvCxnSpPr>
            <p:cNvPr id="175" name="直線單箭頭接點 174"/>
            <p:cNvCxnSpPr/>
            <p:nvPr/>
          </p:nvCxnSpPr>
          <p:spPr>
            <a:xfrm>
              <a:off x="4007050" y="2614501"/>
              <a:ext cx="0" cy="4184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AutoShape 155"/>
            <p:cNvSpPr>
              <a:spLocks noChangeArrowheads="1"/>
            </p:cNvSpPr>
            <p:nvPr/>
          </p:nvSpPr>
          <p:spPr bwMode="auto">
            <a:xfrm>
              <a:off x="3203848" y="2096852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Inspection</a:t>
              </a:r>
              <a:endParaRPr lang="en-US" altLang="zh-TW" sz="1200" b="1" dirty="0"/>
            </a:p>
          </p:txBody>
        </p:sp>
        <p:sp>
          <p:nvSpPr>
            <p:cNvPr id="191" name="Rectangle 117"/>
            <p:cNvSpPr>
              <a:spLocks noChangeArrowheads="1"/>
            </p:cNvSpPr>
            <p:nvPr/>
          </p:nvSpPr>
          <p:spPr bwMode="auto">
            <a:xfrm>
              <a:off x="5168057" y="2240868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193" name="直線單箭頭接點 192"/>
            <p:cNvCxnSpPr>
              <a:stCxn id="178" idx="3"/>
              <a:endCxn id="191" idx="1"/>
            </p:cNvCxnSpPr>
            <p:nvPr/>
          </p:nvCxnSpPr>
          <p:spPr>
            <a:xfrm>
              <a:off x="4799286" y="2391333"/>
              <a:ext cx="368771" cy="1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圖案 194"/>
            <p:cNvCxnSpPr>
              <a:stCxn id="191" idx="0"/>
            </p:cNvCxnSpPr>
            <p:nvPr/>
          </p:nvCxnSpPr>
          <p:spPr>
            <a:xfrm rot="16200000" flipV="1">
              <a:off x="4504991" y="1299765"/>
              <a:ext cx="432048" cy="145015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文字方塊 195"/>
            <p:cNvSpPr txBox="1"/>
            <p:nvPr/>
          </p:nvSpPr>
          <p:spPr>
            <a:xfrm>
              <a:off x="4788024" y="2168860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197" name="Text Box 25"/>
            <p:cNvSpPr txBox="1">
              <a:spLocks noChangeArrowheads="1"/>
            </p:cNvSpPr>
            <p:nvPr/>
          </p:nvSpPr>
          <p:spPr bwMode="auto">
            <a:xfrm>
              <a:off x="3547218" y="2716401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208" name="AutoShape 155"/>
            <p:cNvSpPr>
              <a:spLocks noChangeArrowheads="1"/>
            </p:cNvSpPr>
            <p:nvPr/>
          </p:nvSpPr>
          <p:spPr bwMode="auto">
            <a:xfrm>
              <a:off x="3203848" y="4545124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Inspection</a:t>
              </a:r>
              <a:endParaRPr lang="en-US" altLang="zh-TW" sz="1200" b="1" dirty="0"/>
            </a:p>
          </p:txBody>
        </p:sp>
        <p:sp>
          <p:nvSpPr>
            <p:cNvPr id="210" name="Rectangle 117"/>
            <p:cNvSpPr>
              <a:spLocks noChangeArrowheads="1"/>
            </p:cNvSpPr>
            <p:nvPr/>
          </p:nvSpPr>
          <p:spPr bwMode="auto">
            <a:xfrm>
              <a:off x="5168057" y="4689140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212" name="直線單箭頭接點 211"/>
            <p:cNvCxnSpPr>
              <a:stCxn id="208" idx="3"/>
              <a:endCxn id="210" idx="1"/>
            </p:cNvCxnSpPr>
            <p:nvPr/>
          </p:nvCxnSpPr>
          <p:spPr>
            <a:xfrm>
              <a:off x="4799286" y="4839605"/>
              <a:ext cx="368771" cy="1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圖案 213"/>
            <p:cNvCxnSpPr>
              <a:stCxn id="210" idx="0"/>
            </p:cNvCxnSpPr>
            <p:nvPr/>
          </p:nvCxnSpPr>
          <p:spPr>
            <a:xfrm rot="16200000" flipV="1">
              <a:off x="4504991" y="3748037"/>
              <a:ext cx="432048" cy="145015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文字方塊 214"/>
            <p:cNvSpPr txBox="1"/>
            <p:nvPr/>
          </p:nvSpPr>
          <p:spPr>
            <a:xfrm>
              <a:off x="4716016" y="4628165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216" name="直線單箭頭接點 215"/>
            <p:cNvCxnSpPr>
              <a:stCxn id="208" idx="2"/>
              <a:endCxn id="217" idx="0"/>
            </p:cNvCxnSpPr>
            <p:nvPr/>
          </p:nvCxnSpPr>
          <p:spPr>
            <a:xfrm flipH="1">
              <a:off x="3995936" y="5134086"/>
              <a:ext cx="5631" cy="38314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59"/>
            <p:cNvSpPr>
              <a:spLocks noChangeArrowheads="1"/>
            </p:cNvSpPr>
            <p:nvPr/>
          </p:nvSpPr>
          <p:spPr bwMode="auto">
            <a:xfrm>
              <a:off x="3275856" y="5517232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Wave Solder End</a:t>
              </a:r>
              <a:endParaRPr lang="zh-TW" altLang="en-US" sz="1200" b="1" dirty="0"/>
            </a:p>
          </p:txBody>
        </p:sp>
        <p:sp>
          <p:nvSpPr>
            <p:cNvPr id="220" name="Text Box 25"/>
            <p:cNvSpPr txBox="1">
              <a:spLocks noChangeArrowheads="1"/>
            </p:cNvSpPr>
            <p:nvPr/>
          </p:nvSpPr>
          <p:spPr bwMode="auto">
            <a:xfrm>
              <a:off x="3547218" y="5236681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</p:grpSp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-5755"/>
            <a:ext cx="9293225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W/S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Production</a:t>
            </a:r>
            <a:r>
              <a:rPr kumimoji="0"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Flow Chart (M/B)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623" y="44624"/>
            <a:ext cx="7841753" cy="72082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W/S FIS Flow Chart (M/B)</a:t>
            </a:r>
          </a:p>
        </p:txBody>
      </p:sp>
      <p:sp>
        <p:nvSpPr>
          <p:cNvPr id="28" name="矩形 27"/>
          <p:cNvSpPr/>
          <p:nvPr/>
        </p:nvSpPr>
        <p:spPr>
          <a:xfrm>
            <a:off x="539552" y="5190291"/>
            <a:ext cx="8388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US" altLang="zh-CN" sz="2400" b="1" dirty="0" smtClean="0">
                <a:latin typeface="+mn-lt"/>
                <a:ea typeface="+mj-ea"/>
              </a:rPr>
              <a:t>OA FIS:    http://10.99.73.206/FIS-HP/</a:t>
            </a:r>
          </a:p>
          <a:p>
            <a:pPr marL="514350" indent="-514350">
              <a:buNone/>
            </a:pPr>
            <a:r>
              <a:rPr lang="zh-CN" altLang="en-US" sz="2400" b="1" dirty="0" smtClean="0">
                <a:latin typeface="+mn-lt"/>
                <a:ea typeface="+mj-ea"/>
              </a:rPr>
              <a:t>产线</a:t>
            </a:r>
            <a:r>
              <a:rPr lang="en-US" altLang="zh-CN" sz="2400" b="1" dirty="0" smtClean="0">
                <a:latin typeface="+mn-lt"/>
                <a:ea typeface="+mj-ea"/>
              </a:rPr>
              <a:t>FIS:  </a:t>
            </a:r>
            <a:r>
              <a:rPr lang="en-US" altLang="zh-CN" sz="2400" b="1" dirty="0" smtClean="0">
                <a:latin typeface="+mn-lt"/>
                <a:ea typeface="+mj-ea"/>
                <a:hlinkClick r:id="rId2"/>
              </a:rPr>
              <a:t>http://192.168.202.7/FIS-HP/</a:t>
            </a:r>
            <a:endParaRPr lang="en-US" altLang="zh-CN" sz="2400" b="1" dirty="0" smtClean="0">
              <a:latin typeface="+mn-lt"/>
              <a:ea typeface="+mj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3022724" y="1196752"/>
            <a:ext cx="1837308" cy="3384376"/>
            <a:chOff x="3022724" y="1196752"/>
            <a:chExt cx="1837308" cy="338437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113782" y="1196752"/>
              <a:ext cx="1595438" cy="553516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Start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31232" y="2245568"/>
              <a:ext cx="1828800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TW" sz="1200" b="1" dirty="0" smtClean="0"/>
                <a:t>Wave Solder  I</a:t>
              </a:r>
              <a:r>
                <a:rPr lang="en-US" altLang="zh-CN" sz="1200" b="1" dirty="0" smtClean="0"/>
                <a:t>nput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3907532" y="1764556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22724" y="3171751"/>
              <a:ext cx="1828800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TW" sz="1200" b="1" dirty="0" smtClean="0"/>
                <a:t>Wave Solder Output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3899024" y="2690739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>
              <a:off x="3915420" y="3632126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AutoShape 4"/>
            <p:cNvSpPr>
              <a:spLocks noChangeArrowheads="1"/>
            </p:cNvSpPr>
            <p:nvPr/>
          </p:nvSpPr>
          <p:spPr bwMode="auto">
            <a:xfrm>
              <a:off x="3123332" y="4064174"/>
              <a:ext cx="1595438" cy="516954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SA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W/S FIS St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400" dirty="0" smtClean="0"/>
              <a:t>Input</a:t>
            </a:r>
          </a:p>
          <a:p>
            <a:pPr marL="514350" lvl="1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:SA/ SA Operation/00.</a:t>
            </a:r>
            <a:r>
              <a:rPr lang="en-US" altLang="zh-TW" dirty="0" smtClean="0"/>
              <a:t>Wave Solder</a:t>
            </a:r>
          </a:p>
          <a:p>
            <a:pPr marL="514350" lvl="1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lvl="1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lvl="1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lvl="1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 smtClean="0"/>
              <a:t>Output</a:t>
            </a:r>
          </a:p>
          <a:p>
            <a:pPr marL="514350" lvl="1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:SA/ SA Operation/00.</a:t>
            </a:r>
            <a:r>
              <a:rPr lang="en-US" altLang="zh-TW" dirty="0" smtClean="0"/>
              <a:t>Wave Solder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lvl="1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0" name="矩形 9"/>
          <p:cNvSpPr/>
          <p:nvPr/>
        </p:nvSpPr>
        <p:spPr>
          <a:xfrm>
            <a:off x="5652120" y="2348880"/>
            <a:ext cx="2304256" cy="2088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Station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395537" y="1772816"/>
            <a:ext cx="4608511" cy="1768996"/>
            <a:chOff x="179513" y="1876028"/>
            <a:chExt cx="4896544" cy="19180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9513" y="1876028"/>
              <a:ext cx="4896544" cy="1918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流程圖: 接點 18"/>
            <p:cNvSpPr/>
            <p:nvPr/>
          </p:nvSpPr>
          <p:spPr>
            <a:xfrm>
              <a:off x="3491880" y="1916832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流程圖: 接點 19"/>
            <p:cNvSpPr/>
            <p:nvPr/>
          </p:nvSpPr>
          <p:spPr>
            <a:xfrm>
              <a:off x="3491880" y="2276872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288032" y="4365104"/>
            <a:ext cx="4860032" cy="1903512"/>
            <a:chOff x="216024" y="4333800"/>
            <a:chExt cx="4860032" cy="1903512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24" y="4333800"/>
              <a:ext cx="4860032" cy="1903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流程圖: 接點 23"/>
            <p:cNvSpPr/>
            <p:nvPr/>
          </p:nvSpPr>
          <p:spPr>
            <a:xfrm>
              <a:off x="3491880" y="4346711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流程圖: 接點 24"/>
            <p:cNvSpPr/>
            <p:nvPr/>
          </p:nvSpPr>
          <p:spPr>
            <a:xfrm>
              <a:off x="3491880" y="4706751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16216" y="6309320"/>
            <a:ext cx="2133600" cy="365125"/>
          </a:xfrm>
        </p:spPr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grpSp>
        <p:nvGrpSpPr>
          <p:cNvPr id="83" name="群組 82"/>
          <p:cNvGrpSpPr/>
          <p:nvPr/>
        </p:nvGrpSpPr>
        <p:grpSpPr>
          <a:xfrm>
            <a:off x="1331640" y="764704"/>
            <a:ext cx="6479079" cy="5472608"/>
            <a:chOff x="1331640" y="764704"/>
            <a:chExt cx="6479079" cy="5472608"/>
          </a:xfrm>
        </p:grpSpPr>
        <p:cxnSp>
          <p:nvCxnSpPr>
            <p:cNvPr id="49" name="直線單箭頭接點 48"/>
            <p:cNvCxnSpPr>
              <a:stCxn id="225" idx="2"/>
              <a:endCxn id="93" idx="0"/>
            </p:cNvCxnSpPr>
            <p:nvPr/>
          </p:nvCxnSpPr>
          <p:spPr>
            <a:xfrm flipH="1">
              <a:off x="2130670" y="3117862"/>
              <a:ext cx="5779" cy="4055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utoShape 155"/>
            <p:cNvSpPr>
              <a:spLocks noChangeArrowheads="1"/>
            </p:cNvSpPr>
            <p:nvPr/>
          </p:nvSpPr>
          <p:spPr bwMode="auto">
            <a:xfrm>
              <a:off x="1331640" y="4257091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CN" sz="1200" b="1" dirty="0" smtClean="0">
                  <a:ea typeface="細明體" pitchFamily="49" charset="-120"/>
                </a:rPr>
                <a:t>ICT Test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68" name="直線單箭頭接點 67"/>
            <p:cNvCxnSpPr>
              <a:stCxn id="60" idx="2"/>
              <a:endCxn id="96" idx="0"/>
            </p:cNvCxnSpPr>
            <p:nvPr/>
          </p:nvCxnSpPr>
          <p:spPr>
            <a:xfrm>
              <a:off x="2129359" y="4846053"/>
              <a:ext cx="1311" cy="40555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>
              <a:stCxn id="60" idx="3"/>
            </p:cNvCxnSpPr>
            <p:nvPr/>
          </p:nvCxnSpPr>
          <p:spPr>
            <a:xfrm>
              <a:off x="2927078" y="4551572"/>
              <a:ext cx="432048" cy="1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117"/>
            <p:cNvSpPr>
              <a:spLocks noChangeArrowheads="1"/>
            </p:cNvSpPr>
            <p:nvPr/>
          </p:nvSpPr>
          <p:spPr bwMode="auto">
            <a:xfrm>
              <a:off x="3359126" y="4401107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82" name="圖案 81"/>
            <p:cNvCxnSpPr>
              <a:stCxn id="76" idx="0"/>
            </p:cNvCxnSpPr>
            <p:nvPr/>
          </p:nvCxnSpPr>
          <p:spPr>
            <a:xfrm rot="16200000" flipV="1">
              <a:off x="2727651" y="3491596"/>
              <a:ext cx="316854" cy="1502168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2927078" y="4313641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93" name="AutoShape 108"/>
            <p:cNvSpPr>
              <a:spLocks noChangeArrowheads="1"/>
            </p:cNvSpPr>
            <p:nvPr/>
          </p:nvSpPr>
          <p:spPr bwMode="auto">
            <a:xfrm>
              <a:off x="1410738" y="3523418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Print SN Label</a:t>
              </a:r>
              <a:endParaRPr lang="en-US" altLang="zh-TW" sz="1200" b="1" dirty="0">
                <a:latin typeface="Arial" charset="0"/>
              </a:endParaRPr>
            </a:p>
          </p:txBody>
        </p:sp>
        <p:cxnSp>
          <p:nvCxnSpPr>
            <p:cNvPr id="94" name="直線單箭頭接點 93"/>
            <p:cNvCxnSpPr>
              <a:stCxn id="93" idx="2"/>
              <a:endCxn id="60" idx="0"/>
            </p:cNvCxnSpPr>
            <p:nvPr/>
          </p:nvCxnSpPr>
          <p:spPr>
            <a:xfrm flipH="1">
              <a:off x="2129359" y="3825043"/>
              <a:ext cx="1311" cy="4320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AutoShape 108"/>
            <p:cNvSpPr>
              <a:spLocks noChangeArrowheads="1"/>
            </p:cNvSpPr>
            <p:nvPr/>
          </p:nvSpPr>
          <p:spPr bwMode="auto">
            <a:xfrm>
              <a:off x="1410738" y="5251610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Print  MB Label</a:t>
              </a:r>
              <a:endParaRPr lang="en-US" altLang="zh-TW" sz="1200" b="1" dirty="0">
                <a:latin typeface="Arial" charset="0"/>
              </a:endParaRPr>
            </a:p>
          </p:txBody>
        </p:sp>
        <p:cxnSp>
          <p:nvCxnSpPr>
            <p:cNvPr id="97" name="直線單箭頭接點 96"/>
            <p:cNvCxnSpPr>
              <a:stCxn id="96" idx="2"/>
              <a:endCxn id="98" idx="0"/>
            </p:cNvCxnSpPr>
            <p:nvPr/>
          </p:nvCxnSpPr>
          <p:spPr>
            <a:xfrm>
              <a:off x="2130670" y="5553235"/>
              <a:ext cx="8731" cy="3824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utoShape 108"/>
            <p:cNvSpPr>
              <a:spLocks noChangeArrowheads="1"/>
            </p:cNvSpPr>
            <p:nvPr/>
          </p:nvSpPr>
          <p:spPr bwMode="auto">
            <a:xfrm>
              <a:off x="1419469" y="5935687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PCB</a:t>
              </a:r>
              <a:r>
                <a:rPr lang="en-US" altLang="zh-TW" sz="1200" b="1" dirty="0" smtClean="0">
                  <a:cs typeface="Arial Unicode MS" pitchFamily="34" charset="-122"/>
                </a:rPr>
                <a:t> Routing</a:t>
              </a:r>
              <a:endParaRPr lang="en-US" altLang="zh-TW" sz="1200" b="1" dirty="0">
                <a:latin typeface="Arial" charset="0"/>
              </a:endParaRPr>
            </a:p>
          </p:txBody>
        </p:sp>
        <p:cxnSp>
          <p:nvCxnSpPr>
            <p:cNvPr id="99" name="直線單箭頭接點 98"/>
            <p:cNvCxnSpPr>
              <a:endCxn id="137" idx="0"/>
            </p:cNvCxnSpPr>
            <p:nvPr/>
          </p:nvCxnSpPr>
          <p:spPr>
            <a:xfrm flipH="1">
              <a:off x="5731070" y="1052736"/>
              <a:ext cx="148" cy="4184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AutoShape 155"/>
            <p:cNvSpPr>
              <a:spLocks noChangeArrowheads="1"/>
            </p:cNvSpPr>
            <p:nvPr/>
          </p:nvSpPr>
          <p:spPr bwMode="auto">
            <a:xfrm>
              <a:off x="4939130" y="2840038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CN" sz="1200" b="1" dirty="0" smtClean="0">
                  <a:ea typeface="細明體" pitchFamily="49" charset="-120"/>
                </a:rPr>
                <a:t>FT Test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116" name="直線單箭頭接點 115"/>
            <p:cNvCxnSpPr>
              <a:stCxn id="236" idx="3"/>
              <a:endCxn id="142" idx="1"/>
            </p:cNvCxnSpPr>
            <p:nvPr/>
          </p:nvCxnSpPr>
          <p:spPr>
            <a:xfrm flipV="1">
              <a:off x="6543299" y="5063592"/>
              <a:ext cx="432048" cy="1514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ctangle 117"/>
            <p:cNvSpPr>
              <a:spLocks noChangeArrowheads="1"/>
            </p:cNvSpPr>
            <p:nvPr/>
          </p:nvSpPr>
          <p:spPr bwMode="auto">
            <a:xfrm>
              <a:off x="6975347" y="2984054"/>
              <a:ext cx="564802" cy="288032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143" name="直線單箭頭接點 142"/>
            <p:cNvCxnSpPr>
              <a:stCxn id="103" idx="3"/>
            </p:cNvCxnSpPr>
            <p:nvPr/>
          </p:nvCxnSpPr>
          <p:spPr>
            <a:xfrm>
              <a:off x="6534568" y="3134519"/>
              <a:ext cx="440779" cy="64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圖案 144"/>
            <p:cNvCxnSpPr>
              <a:stCxn id="141" idx="0"/>
            </p:cNvCxnSpPr>
            <p:nvPr/>
          </p:nvCxnSpPr>
          <p:spPr>
            <a:xfrm rot="16200000" flipV="1">
              <a:off x="6308014" y="2034320"/>
              <a:ext cx="372938" cy="1526530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文字方塊 145"/>
            <p:cNvSpPr txBox="1"/>
            <p:nvPr/>
          </p:nvSpPr>
          <p:spPr>
            <a:xfrm>
              <a:off x="6532037" y="2912046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155" name="直線單箭頭接點 154"/>
            <p:cNvCxnSpPr>
              <a:endCxn id="101" idx="0"/>
            </p:cNvCxnSpPr>
            <p:nvPr/>
          </p:nvCxnSpPr>
          <p:spPr>
            <a:xfrm>
              <a:off x="2123728" y="980728"/>
              <a:ext cx="5631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59"/>
            <p:cNvSpPr>
              <a:spLocks noChangeArrowheads="1"/>
            </p:cNvSpPr>
            <p:nvPr/>
          </p:nvSpPr>
          <p:spPr bwMode="auto">
            <a:xfrm>
              <a:off x="1475656" y="764704"/>
              <a:ext cx="1368152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1200" b="1" dirty="0" smtClean="0">
                  <a:cs typeface="Arial Unicode MS" pitchFamily="34" charset="-122"/>
                </a:rPr>
                <a:t>Send Board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cxnSp>
          <p:nvCxnSpPr>
            <p:cNvPr id="160" name="直線單箭頭接點 159"/>
            <p:cNvCxnSpPr>
              <a:endCxn id="249" idx="0"/>
            </p:cNvCxnSpPr>
            <p:nvPr/>
          </p:nvCxnSpPr>
          <p:spPr>
            <a:xfrm flipH="1">
              <a:off x="5736849" y="3429000"/>
              <a:ext cx="8731" cy="4191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3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2411760" y="4086584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" name="Text Box 317"/>
            <p:cNvSpPr txBox="1">
              <a:spLocks noChangeArrowheads="1"/>
            </p:cNvSpPr>
            <p:nvPr/>
          </p:nvSpPr>
          <p:spPr bwMode="auto">
            <a:xfrm>
              <a:off x="2483768" y="4086584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pic>
          <p:nvPicPr>
            <p:cNvPr id="165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3836099" y="4365104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6" name="Text Box 317"/>
            <p:cNvSpPr txBox="1">
              <a:spLocks noChangeArrowheads="1"/>
            </p:cNvSpPr>
            <p:nvPr/>
          </p:nvSpPr>
          <p:spPr bwMode="auto">
            <a:xfrm>
              <a:off x="3902949" y="4409538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sp>
          <p:nvSpPr>
            <p:cNvPr id="168" name="Text Box 25"/>
            <p:cNvSpPr txBox="1">
              <a:spLocks noChangeArrowheads="1"/>
            </p:cNvSpPr>
            <p:nvPr/>
          </p:nvSpPr>
          <p:spPr bwMode="auto">
            <a:xfrm>
              <a:off x="1666279" y="4905163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169" name="Text Box 25"/>
            <p:cNvSpPr txBox="1">
              <a:spLocks noChangeArrowheads="1"/>
            </p:cNvSpPr>
            <p:nvPr/>
          </p:nvSpPr>
          <p:spPr bwMode="auto">
            <a:xfrm>
              <a:off x="5282500" y="3501008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pic>
          <p:nvPicPr>
            <p:cNvPr id="170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6036712" y="2696022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1" name="Text Box 317"/>
            <p:cNvSpPr txBox="1">
              <a:spLocks noChangeArrowheads="1"/>
            </p:cNvSpPr>
            <p:nvPr/>
          </p:nvSpPr>
          <p:spPr bwMode="auto">
            <a:xfrm>
              <a:off x="6151018" y="2734133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pic>
          <p:nvPicPr>
            <p:cNvPr id="172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7315394" y="2696022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3" name="Text Box 317"/>
            <p:cNvSpPr txBox="1">
              <a:spLocks noChangeArrowheads="1"/>
            </p:cNvSpPr>
            <p:nvPr/>
          </p:nvSpPr>
          <p:spPr bwMode="auto">
            <a:xfrm>
              <a:off x="7429700" y="2734133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sp>
          <p:nvSpPr>
            <p:cNvPr id="225" name="AutoShape 155"/>
            <p:cNvSpPr>
              <a:spLocks noChangeArrowheads="1"/>
            </p:cNvSpPr>
            <p:nvPr/>
          </p:nvSpPr>
          <p:spPr bwMode="auto">
            <a:xfrm>
              <a:off x="1338730" y="2528900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CN" sz="1200" b="1" dirty="0" smtClean="0">
                  <a:ea typeface="細明體" pitchFamily="49" charset="-120"/>
                </a:rPr>
                <a:t>Touch up 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sp>
          <p:nvSpPr>
            <p:cNvPr id="227" name="Rectangle 117"/>
            <p:cNvSpPr>
              <a:spLocks noChangeArrowheads="1"/>
            </p:cNvSpPr>
            <p:nvPr/>
          </p:nvSpPr>
          <p:spPr bwMode="auto">
            <a:xfrm>
              <a:off x="3354954" y="2672916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229" name="直線單箭頭接點 228"/>
            <p:cNvCxnSpPr>
              <a:stCxn id="225" idx="3"/>
            </p:cNvCxnSpPr>
            <p:nvPr/>
          </p:nvCxnSpPr>
          <p:spPr>
            <a:xfrm>
              <a:off x="2934168" y="2823381"/>
              <a:ext cx="420786" cy="1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圖案 230"/>
            <p:cNvCxnSpPr>
              <a:stCxn id="227" idx="0"/>
            </p:cNvCxnSpPr>
            <p:nvPr/>
          </p:nvCxnSpPr>
          <p:spPr>
            <a:xfrm rot="16200000" flipV="1">
              <a:off x="2701884" y="1741810"/>
              <a:ext cx="360040" cy="150217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文字方塊 231"/>
            <p:cNvSpPr txBox="1"/>
            <p:nvPr/>
          </p:nvSpPr>
          <p:spPr>
            <a:xfrm>
              <a:off x="2922906" y="2611941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233" name="Text Box 25"/>
            <p:cNvSpPr txBox="1">
              <a:spLocks noChangeArrowheads="1"/>
            </p:cNvSpPr>
            <p:nvPr/>
          </p:nvSpPr>
          <p:spPr bwMode="auto">
            <a:xfrm>
              <a:off x="1682100" y="3176971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236" name="AutoShape 155"/>
            <p:cNvSpPr>
              <a:spLocks noChangeArrowheads="1"/>
            </p:cNvSpPr>
            <p:nvPr/>
          </p:nvSpPr>
          <p:spPr bwMode="auto">
            <a:xfrm>
              <a:off x="4947861" y="4784254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Print CT Label</a:t>
              </a:r>
              <a:endParaRPr lang="en-US" altLang="zh-TW" sz="1200" b="1" dirty="0">
                <a:latin typeface="Arial" charset="0"/>
              </a:endParaRPr>
            </a:p>
          </p:txBody>
        </p:sp>
        <p:cxnSp>
          <p:nvCxnSpPr>
            <p:cNvPr id="240" name="直線單箭頭接點 239"/>
            <p:cNvCxnSpPr/>
            <p:nvPr/>
          </p:nvCxnSpPr>
          <p:spPr>
            <a:xfrm>
              <a:off x="5739949" y="5373216"/>
              <a:ext cx="0" cy="4184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59"/>
            <p:cNvSpPr>
              <a:spLocks noChangeArrowheads="1"/>
            </p:cNvSpPr>
            <p:nvPr/>
          </p:nvSpPr>
          <p:spPr bwMode="auto">
            <a:xfrm>
              <a:off x="5011138" y="5805264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>
                  <a:latin typeface="Arial" charset="0"/>
                </a:rPr>
                <a:t>Assembling End</a:t>
              </a:r>
              <a:endParaRPr lang="en-US" altLang="zh-TW" sz="1200" b="1" dirty="0">
                <a:latin typeface="Arial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243" name="文字方塊 242"/>
            <p:cNvSpPr txBox="1"/>
            <p:nvPr/>
          </p:nvSpPr>
          <p:spPr>
            <a:xfrm>
              <a:off x="6523306" y="4880193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244" name="Text Box 25"/>
            <p:cNvSpPr txBox="1">
              <a:spLocks noChangeArrowheads="1"/>
            </p:cNvSpPr>
            <p:nvPr/>
          </p:nvSpPr>
          <p:spPr bwMode="auto">
            <a:xfrm>
              <a:off x="5291231" y="5445224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249" name="AutoShape 155"/>
            <p:cNvSpPr>
              <a:spLocks noChangeArrowheads="1"/>
            </p:cNvSpPr>
            <p:nvPr/>
          </p:nvSpPr>
          <p:spPr bwMode="auto">
            <a:xfrm>
              <a:off x="4939130" y="3848150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Inspection</a:t>
              </a:r>
              <a:endParaRPr lang="en-US" altLang="zh-TW" sz="1200" b="1" dirty="0"/>
            </a:p>
          </p:txBody>
        </p:sp>
        <p:sp>
          <p:nvSpPr>
            <p:cNvPr id="258" name="Rectangle 117"/>
            <p:cNvSpPr>
              <a:spLocks noChangeArrowheads="1"/>
            </p:cNvSpPr>
            <p:nvPr/>
          </p:nvSpPr>
          <p:spPr bwMode="auto">
            <a:xfrm>
              <a:off x="6975347" y="3970697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sp>
          <p:nvSpPr>
            <p:cNvPr id="259" name="文字方塊 258"/>
            <p:cNvSpPr txBox="1"/>
            <p:nvPr/>
          </p:nvSpPr>
          <p:spPr>
            <a:xfrm>
              <a:off x="6523306" y="3909722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261" name="圖案 260"/>
            <p:cNvCxnSpPr>
              <a:stCxn id="258" idx="0"/>
            </p:cNvCxnSpPr>
            <p:nvPr/>
          </p:nvCxnSpPr>
          <p:spPr>
            <a:xfrm rot="16200000" flipV="1">
              <a:off x="6329465" y="3046778"/>
              <a:ext cx="325673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 Box 25"/>
            <p:cNvSpPr txBox="1">
              <a:spLocks noChangeArrowheads="1"/>
            </p:cNvSpPr>
            <p:nvPr/>
          </p:nvSpPr>
          <p:spPr bwMode="auto">
            <a:xfrm>
              <a:off x="5282500" y="2467100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cxnSp>
          <p:nvCxnSpPr>
            <p:cNvPr id="280" name="直線單箭頭接點 279"/>
            <p:cNvCxnSpPr>
              <a:endCxn id="103" idx="0"/>
            </p:cNvCxnSpPr>
            <p:nvPr/>
          </p:nvCxnSpPr>
          <p:spPr>
            <a:xfrm>
              <a:off x="5731070" y="2408685"/>
              <a:ext cx="5779" cy="4313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單箭頭接點 282"/>
            <p:cNvCxnSpPr>
              <a:stCxn id="249" idx="2"/>
              <a:endCxn id="236" idx="0"/>
            </p:cNvCxnSpPr>
            <p:nvPr/>
          </p:nvCxnSpPr>
          <p:spPr>
            <a:xfrm>
              <a:off x="5736849" y="4437112"/>
              <a:ext cx="87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肘形接點 287"/>
            <p:cNvCxnSpPr>
              <a:stCxn id="98" idx="3"/>
              <a:endCxn id="79" idx="1"/>
            </p:cNvCxnSpPr>
            <p:nvPr/>
          </p:nvCxnSpPr>
          <p:spPr>
            <a:xfrm flipV="1">
              <a:off x="2859332" y="908721"/>
              <a:ext cx="2144716" cy="51777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AutoShape 108"/>
            <p:cNvSpPr>
              <a:spLocks noChangeArrowheads="1"/>
            </p:cNvSpPr>
            <p:nvPr/>
          </p:nvSpPr>
          <p:spPr bwMode="auto">
            <a:xfrm>
              <a:off x="5011138" y="1471191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  Battery</a:t>
              </a:r>
              <a:endParaRPr lang="en-US" altLang="zh-TW" sz="1200" b="1" dirty="0">
                <a:latin typeface="Arial" charset="0"/>
              </a:endParaRPr>
            </a:p>
          </p:txBody>
        </p:sp>
        <p:cxnSp>
          <p:nvCxnSpPr>
            <p:cNvPr id="140" name="直線單箭頭接點 139"/>
            <p:cNvCxnSpPr>
              <a:stCxn id="137" idx="2"/>
            </p:cNvCxnSpPr>
            <p:nvPr/>
          </p:nvCxnSpPr>
          <p:spPr>
            <a:xfrm>
              <a:off x="5731070" y="1772816"/>
              <a:ext cx="0" cy="3342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AutoShape 108"/>
            <p:cNvSpPr>
              <a:spLocks noChangeArrowheads="1"/>
            </p:cNvSpPr>
            <p:nvPr/>
          </p:nvSpPr>
          <p:spPr bwMode="auto">
            <a:xfrm>
              <a:off x="5004048" y="2119263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  CPU</a:t>
              </a:r>
              <a:endParaRPr lang="en-US" altLang="zh-TW" sz="1200" b="1" dirty="0">
                <a:latin typeface="Arial" charset="0"/>
              </a:endParaRPr>
            </a:p>
          </p:txBody>
        </p:sp>
        <p:cxnSp>
          <p:nvCxnSpPr>
            <p:cNvPr id="92" name="直線單箭頭接點 91"/>
            <p:cNvCxnSpPr/>
            <p:nvPr/>
          </p:nvCxnSpPr>
          <p:spPr>
            <a:xfrm flipH="1">
              <a:off x="2130818" y="2096851"/>
              <a:ext cx="8879" cy="44086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 Box 25"/>
            <p:cNvSpPr txBox="1">
              <a:spLocks noChangeArrowheads="1"/>
            </p:cNvSpPr>
            <p:nvPr/>
          </p:nvSpPr>
          <p:spPr bwMode="auto">
            <a:xfrm>
              <a:off x="5299170" y="4509120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142" name="Rectangle 117"/>
            <p:cNvSpPr>
              <a:spLocks noChangeArrowheads="1"/>
            </p:cNvSpPr>
            <p:nvPr/>
          </p:nvSpPr>
          <p:spPr bwMode="auto">
            <a:xfrm>
              <a:off x="6975347" y="4897983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151" name="直線單箭頭接點 150"/>
            <p:cNvCxnSpPr>
              <a:stCxn id="249" idx="3"/>
              <a:endCxn id="258" idx="1"/>
            </p:cNvCxnSpPr>
            <p:nvPr/>
          </p:nvCxnSpPr>
          <p:spPr>
            <a:xfrm flipV="1">
              <a:off x="6534568" y="4136306"/>
              <a:ext cx="440779" cy="63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圖案 151"/>
            <p:cNvCxnSpPr>
              <a:stCxn id="142" idx="0"/>
            </p:cNvCxnSpPr>
            <p:nvPr/>
          </p:nvCxnSpPr>
          <p:spPr>
            <a:xfrm rot="16200000" flipV="1">
              <a:off x="6333874" y="3978473"/>
              <a:ext cx="316855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6120968" y="4688192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6" name="Text Box 317"/>
            <p:cNvSpPr txBox="1">
              <a:spLocks noChangeArrowheads="1"/>
            </p:cNvSpPr>
            <p:nvPr/>
          </p:nvSpPr>
          <p:spPr bwMode="auto">
            <a:xfrm>
              <a:off x="6235274" y="4726303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sp>
          <p:nvSpPr>
            <p:cNvPr id="101" name="AutoShape 155"/>
            <p:cNvSpPr>
              <a:spLocks noChangeArrowheads="1"/>
            </p:cNvSpPr>
            <p:nvPr/>
          </p:nvSpPr>
          <p:spPr bwMode="auto">
            <a:xfrm>
              <a:off x="1331640" y="1556792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Inspection</a:t>
              </a:r>
              <a:endParaRPr lang="en-US" altLang="zh-TW" sz="1200" b="1" dirty="0"/>
            </a:p>
          </p:txBody>
        </p:sp>
        <p:sp>
          <p:nvSpPr>
            <p:cNvPr id="102" name="Rectangle 117"/>
            <p:cNvSpPr>
              <a:spLocks noChangeArrowheads="1"/>
            </p:cNvSpPr>
            <p:nvPr/>
          </p:nvSpPr>
          <p:spPr bwMode="auto">
            <a:xfrm>
              <a:off x="3367857" y="1679339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2915816" y="1618364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105" name="直線單箭頭接點 104"/>
            <p:cNvCxnSpPr>
              <a:stCxn id="101" idx="3"/>
              <a:endCxn id="102" idx="1"/>
            </p:cNvCxnSpPr>
            <p:nvPr/>
          </p:nvCxnSpPr>
          <p:spPr>
            <a:xfrm flipV="1">
              <a:off x="2927078" y="1844948"/>
              <a:ext cx="440779" cy="63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圖案 110"/>
            <p:cNvCxnSpPr>
              <a:stCxn id="102" idx="0"/>
            </p:cNvCxnSpPr>
            <p:nvPr/>
          </p:nvCxnSpPr>
          <p:spPr>
            <a:xfrm rot="16200000" flipV="1">
              <a:off x="2679522" y="712967"/>
              <a:ext cx="410578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 Box 25"/>
            <p:cNvSpPr txBox="1">
              <a:spLocks noChangeArrowheads="1"/>
            </p:cNvSpPr>
            <p:nvPr/>
          </p:nvSpPr>
          <p:spPr bwMode="auto">
            <a:xfrm>
              <a:off x="1691680" y="2204864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pic>
          <p:nvPicPr>
            <p:cNvPr id="74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2848966" y="5184766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" name="Text Box 317"/>
            <p:cNvSpPr txBox="1">
              <a:spLocks noChangeArrowheads="1"/>
            </p:cNvSpPr>
            <p:nvPr/>
          </p:nvSpPr>
          <p:spPr bwMode="auto">
            <a:xfrm>
              <a:off x="2915816" y="5229200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sp>
          <p:nvSpPr>
            <p:cNvPr id="79" name="AutoShape 108"/>
            <p:cNvSpPr>
              <a:spLocks noChangeArrowheads="1"/>
            </p:cNvSpPr>
            <p:nvPr/>
          </p:nvSpPr>
          <p:spPr bwMode="auto">
            <a:xfrm>
              <a:off x="5004048" y="764705"/>
              <a:ext cx="1728192" cy="28803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 PCH Thermal </a:t>
              </a:r>
              <a:endParaRPr lang="en-US" altLang="zh-TW" sz="1200" b="1" dirty="0">
                <a:latin typeface="Arial" charset="0"/>
              </a:endParaRPr>
            </a:p>
          </p:txBody>
        </p:sp>
      </p:grpSp>
      <p:sp>
        <p:nvSpPr>
          <p:cNvPr id="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-5755"/>
            <a:ext cx="9293225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SA</a:t>
            </a:r>
            <a:r>
              <a:rPr kumimoji="0"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Production  </a:t>
            </a:r>
            <a:r>
              <a:rPr kumimoji="0"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Flow Chart (M/B)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623" y="44624"/>
            <a:ext cx="7841753" cy="72082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SA FIS Flow Chart</a:t>
            </a:r>
          </a:p>
        </p:txBody>
      </p:sp>
      <p:grpSp>
        <p:nvGrpSpPr>
          <p:cNvPr id="61" name="群組 60"/>
          <p:cNvGrpSpPr/>
          <p:nvPr/>
        </p:nvGrpSpPr>
        <p:grpSpPr>
          <a:xfrm>
            <a:off x="1316081" y="908720"/>
            <a:ext cx="6568287" cy="5252461"/>
            <a:chOff x="1268114" y="1056859"/>
            <a:chExt cx="6568287" cy="5252461"/>
          </a:xfrm>
        </p:grpSpPr>
        <p:sp>
          <p:nvSpPr>
            <p:cNvPr id="14" name="AutoShape 4"/>
            <p:cNvSpPr>
              <a:spLocks noChangeArrowheads="1"/>
            </p:cNvSpPr>
            <p:nvPr/>
          </p:nvSpPr>
          <p:spPr bwMode="auto">
            <a:xfrm>
              <a:off x="1374188" y="1920955"/>
              <a:ext cx="1615211" cy="499933"/>
            </a:xfrm>
            <a:prstGeom prst="diamond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>
                  <a:latin typeface="Arial" pitchFamily="34" charset="0"/>
                  <a:ea typeface="細明體" pitchFamily="49" charset="-120"/>
                  <a:cs typeface="Arial" pitchFamily="34" charset="0"/>
                </a:rPr>
                <a:t>ICT</a:t>
              </a:r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1434630" y="2636912"/>
              <a:ext cx="1553194" cy="39078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  <a:cs typeface="Arial" pitchFamily="34" charset="0"/>
                </a:rPr>
                <a:t>ICT Input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7" name="AutoShape 6"/>
            <p:cNvSpPr>
              <a:spLocks noChangeArrowheads="1"/>
            </p:cNvSpPr>
            <p:nvPr/>
          </p:nvSpPr>
          <p:spPr bwMode="auto">
            <a:xfrm>
              <a:off x="1388653" y="3289107"/>
              <a:ext cx="1615210" cy="499933"/>
            </a:xfrm>
            <a:prstGeom prst="diamond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latin typeface="Arial" pitchFamily="34" charset="0"/>
                  <a:ea typeface="細明體" pitchFamily="49" charset="-120"/>
                  <a:cs typeface="Arial" pitchFamily="34" charset="0"/>
                </a:rPr>
                <a:t>PCA Test</a:t>
              </a:r>
            </a:p>
          </p:txBody>
        </p:sp>
        <p:sp>
          <p:nvSpPr>
            <p:cNvPr id="18" name="AutoShape 7"/>
            <p:cNvSpPr>
              <a:spLocks noChangeArrowheads="1"/>
            </p:cNvSpPr>
            <p:nvPr/>
          </p:nvSpPr>
          <p:spPr bwMode="auto">
            <a:xfrm>
              <a:off x="1430439" y="3974321"/>
              <a:ext cx="1531637" cy="39078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SA Test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1382224" y="4585251"/>
              <a:ext cx="1615210" cy="499933"/>
            </a:xfrm>
            <a:prstGeom prst="diamond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>
                  <a:latin typeface="Arial" pitchFamily="34" charset="0"/>
                  <a:cs typeface="Arial" pitchFamily="34" charset="0"/>
                </a:rPr>
                <a:t>Cosmetic</a:t>
              </a:r>
              <a:endParaRPr kumimoji="0" lang="en-US" altLang="zh-TW" sz="1200" b="1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20" name="AutoShape 9"/>
            <p:cNvSpPr>
              <a:spLocks noChangeArrowheads="1"/>
            </p:cNvSpPr>
            <p:nvPr/>
          </p:nvSpPr>
          <p:spPr bwMode="auto">
            <a:xfrm>
              <a:off x="1268114" y="5342473"/>
              <a:ext cx="1851465" cy="39078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latin typeface="Arial" pitchFamily="34" charset="0"/>
                  <a:ea typeface="細明體" pitchFamily="49" charset="-120"/>
                  <a:cs typeface="Arial" pitchFamily="34" charset="0"/>
                </a:rPr>
                <a:t>PCA Shipping </a:t>
              </a: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Label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2177775" y="2420912"/>
              <a:ext cx="0" cy="2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sz="12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AutoShape 12"/>
            <p:cNvSpPr>
              <a:spLocks noChangeArrowheads="1"/>
            </p:cNvSpPr>
            <p:nvPr/>
          </p:nvSpPr>
          <p:spPr bwMode="auto">
            <a:xfrm>
              <a:off x="4868515" y="3212976"/>
              <a:ext cx="991628" cy="5501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zh-TW" altLang="en-US" sz="1200" b="1" dirty="0" smtClean="0">
                  <a:ea typeface="細明體" pitchFamily="49" charset="-120"/>
                  <a:cs typeface="Arial" pitchFamily="34" charset="0"/>
                </a:rPr>
                <a:t>不良刷入</a:t>
              </a:r>
              <a:r>
                <a:rPr kumimoji="0" lang="en-US" altLang="zh-TW" sz="1200" b="1" dirty="0" smtClean="0">
                  <a:ea typeface="細明體" pitchFamily="49" charset="-120"/>
                  <a:cs typeface="Arial" pitchFamily="34" charset="0"/>
                </a:rPr>
                <a:t>FIS</a:t>
              </a:r>
              <a:endParaRPr kumimoji="0" lang="en-US" altLang="zh-TW" sz="1200" b="1" dirty="0">
                <a:ea typeface="細明體" pitchFamily="49" charset="-120"/>
                <a:cs typeface="Arial" pitchFamily="34" charset="0"/>
              </a:endParaRPr>
            </a:p>
          </p:txBody>
        </p:sp>
        <p:cxnSp>
          <p:nvCxnSpPr>
            <p:cNvPr id="29" name="AutoShape 15"/>
            <p:cNvCxnSpPr>
              <a:cxnSpLocks noChangeShapeType="1"/>
              <a:stCxn id="19" idx="3"/>
              <a:endCxn id="23" idx="2"/>
            </p:cNvCxnSpPr>
            <p:nvPr/>
          </p:nvCxnSpPr>
          <p:spPr bwMode="auto">
            <a:xfrm flipV="1">
              <a:off x="2997434" y="3763084"/>
              <a:ext cx="2366895" cy="107213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1586335" y="2348880"/>
              <a:ext cx="744122" cy="235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PASS</a:t>
              </a:r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1636157" y="3697929"/>
              <a:ext cx="744121" cy="235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PASS</a:t>
              </a: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3882720" y="3229722"/>
              <a:ext cx="744122" cy="235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NG</a:t>
              </a: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1523623" y="4994073"/>
              <a:ext cx="744121" cy="235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PASS</a:t>
              </a:r>
            </a:p>
          </p:txBody>
        </p:sp>
        <p:sp>
          <p:nvSpPr>
            <p:cNvPr id="39" name="Text Box 23"/>
            <p:cNvSpPr txBox="1">
              <a:spLocks noChangeArrowheads="1"/>
            </p:cNvSpPr>
            <p:nvPr/>
          </p:nvSpPr>
          <p:spPr bwMode="auto">
            <a:xfrm>
              <a:off x="3851920" y="4581128"/>
              <a:ext cx="745729" cy="235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NG</a:t>
              </a:r>
            </a:p>
          </p:txBody>
        </p:sp>
        <p:sp>
          <p:nvSpPr>
            <p:cNvPr id="43" name="Rectangle 28"/>
            <p:cNvSpPr>
              <a:spLocks noChangeArrowheads="1"/>
            </p:cNvSpPr>
            <p:nvPr/>
          </p:nvSpPr>
          <p:spPr bwMode="auto">
            <a:xfrm>
              <a:off x="6380683" y="4131987"/>
              <a:ext cx="1359669" cy="342272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>
                  <a:latin typeface="Arial" pitchFamily="34" charset="0"/>
                  <a:ea typeface="細明體" pitchFamily="49" charset="-120"/>
                  <a:cs typeface="Arial" pitchFamily="34" charset="0"/>
                </a:rPr>
                <a:t>MB FA </a:t>
              </a:r>
              <a:r>
                <a:rPr kumimoji="0" lang="zh-TW" altLang="en-US" sz="1200" b="1" dirty="0">
                  <a:latin typeface="Arial" pitchFamily="34" charset="0"/>
                  <a:ea typeface="細明體" pitchFamily="49" charset="-120"/>
                  <a:cs typeface="Arial" pitchFamily="34" charset="0"/>
                </a:rPr>
                <a:t>退 </a:t>
              </a:r>
              <a:r>
                <a:rPr kumimoji="0" lang="en-US" altLang="zh-TW" sz="1200" b="1" dirty="0">
                  <a:latin typeface="Arial" pitchFamily="34" charset="0"/>
                  <a:ea typeface="細明體" pitchFamily="49" charset="-120"/>
                  <a:cs typeface="Arial" pitchFamily="34" charset="0"/>
                </a:rPr>
                <a:t>SA</a:t>
              </a:r>
            </a:p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44" name="Rectangle 29"/>
            <p:cNvSpPr>
              <a:spLocks noChangeArrowheads="1"/>
            </p:cNvSpPr>
            <p:nvPr/>
          </p:nvSpPr>
          <p:spPr bwMode="auto">
            <a:xfrm>
              <a:off x="6380683" y="3276305"/>
              <a:ext cx="1359669" cy="342272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>
                  <a:latin typeface="Arial" pitchFamily="34" charset="0"/>
                  <a:ea typeface="細明體" pitchFamily="49" charset="-120"/>
                  <a:cs typeface="Arial" pitchFamily="34" charset="0"/>
                </a:rPr>
                <a:t>PCA Repair</a:t>
              </a:r>
            </a:p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cxnSp>
          <p:nvCxnSpPr>
            <p:cNvPr id="45" name="AutoShape 30"/>
            <p:cNvCxnSpPr>
              <a:cxnSpLocks noChangeShapeType="1"/>
            </p:cNvCxnSpPr>
            <p:nvPr/>
          </p:nvCxnSpPr>
          <p:spPr bwMode="auto">
            <a:xfrm flipV="1">
              <a:off x="7020272" y="3635671"/>
              <a:ext cx="0" cy="51340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3"/>
            <p:cNvCxnSpPr>
              <a:cxnSpLocks noChangeShapeType="1"/>
            </p:cNvCxnSpPr>
            <p:nvPr/>
          </p:nvCxnSpPr>
          <p:spPr bwMode="auto">
            <a:xfrm flipH="1">
              <a:off x="2194128" y="3068984"/>
              <a:ext cx="1608" cy="216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4"/>
            <p:cNvCxnSpPr>
              <a:cxnSpLocks noChangeShapeType="1"/>
            </p:cNvCxnSpPr>
            <p:nvPr/>
          </p:nvCxnSpPr>
          <p:spPr bwMode="auto">
            <a:xfrm>
              <a:off x="2193846" y="3789064"/>
              <a:ext cx="0" cy="216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0" name="AutoShape 35"/>
            <p:cNvCxnSpPr>
              <a:cxnSpLocks noChangeShapeType="1"/>
            </p:cNvCxnSpPr>
            <p:nvPr/>
          </p:nvCxnSpPr>
          <p:spPr bwMode="auto">
            <a:xfrm flipH="1">
              <a:off x="2195737" y="4365128"/>
              <a:ext cx="0" cy="216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39"/>
            <p:cNvCxnSpPr>
              <a:cxnSpLocks noChangeShapeType="1"/>
            </p:cNvCxnSpPr>
            <p:nvPr/>
          </p:nvCxnSpPr>
          <p:spPr bwMode="auto">
            <a:xfrm>
              <a:off x="2195737" y="5085184"/>
              <a:ext cx="0" cy="216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3" name="AutoShape 8"/>
            <p:cNvSpPr>
              <a:spLocks noChangeArrowheads="1"/>
            </p:cNvSpPr>
            <p:nvPr/>
          </p:nvSpPr>
          <p:spPr bwMode="auto">
            <a:xfrm>
              <a:off x="1403648" y="5919591"/>
              <a:ext cx="1615210" cy="389729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cs typeface="Arial" pitchFamily="34" charset="0"/>
                </a:rPr>
                <a:t>FA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cxnSp>
          <p:nvCxnSpPr>
            <p:cNvPr id="84" name="AutoShape 35"/>
            <p:cNvCxnSpPr>
              <a:cxnSpLocks noChangeShapeType="1"/>
            </p:cNvCxnSpPr>
            <p:nvPr/>
          </p:nvCxnSpPr>
          <p:spPr bwMode="auto">
            <a:xfrm flipH="1">
              <a:off x="2195737" y="5733280"/>
              <a:ext cx="0" cy="216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7" name="Text Box 21"/>
            <p:cNvSpPr txBox="1">
              <a:spLocks noChangeArrowheads="1"/>
            </p:cNvSpPr>
            <p:nvPr/>
          </p:nvSpPr>
          <p:spPr bwMode="auto">
            <a:xfrm>
              <a:off x="3899886" y="2204864"/>
              <a:ext cx="744122" cy="235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NG</a:t>
              </a:r>
            </a:p>
          </p:txBody>
        </p:sp>
        <p:cxnSp>
          <p:nvCxnSpPr>
            <p:cNvPr id="63" name="直線單箭頭接點 62"/>
            <p:cNvCxnSpPr>
              <a:stCxn id="23" idx="3"/>
              <a:endCxn id="44" idx="1"/>
            </p:cNvCxnSpPr>
            <p:nvPr/>
          </p:nvCxnSpPr>
          <p:spPr>
            <a:xfrm flipV="1">
              <a:off x="5860143" y="3447441"/>
              <a:ext cx="5205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20"/>
            <p:cNvSpPr txBox="1">
              <a:spLocks noChangeArrowheads="1"/>
            </p:cNvSpPr>
            <p:nvPr/>
          </p:nvSpPr>
          <p:spPr bwMode="auto">
            <a:xfrm>
              <a:off x="7092280" y="2420888"/>
              <a:ext cx="744121" cy="235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PASS</a:t>
              </a:r>
            </a:p>
          </p:txBody>
        </p:sp>
        <p:cxnSp>
          <p:nvCxnSpPr>
            <p:cNvPr id="68" name="圖案 67"/>
            <p:cNvCxnSpPr>
              <a:stCxn id="14" idx="3"/>
              <a:endCxn id="23" idx="0"/>
            </p:cNvCxnSpPr>
            <p:nvPr/>
          </p:nvCxnSpPr>
          <p:spPr>
            <a:xfrm>
              <a:off x="2989399" y="2170922"/>
              <a:ext cx="2374930" cy="104205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 flipV="1">
              <a:off x="2996306" y="3514422"/>
              <a:ext cx="18722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utoShape 8"/>
            <p:cNvSpPr>
              <a:spLocks noChangeArrowheads="1"/>
            </p:cNvSpPr>
            <p:nvPr/>
          </p:nvSpPr>
          <p:spPr bwMode="auto">
            <a:xfrm>
              <a:off x="1403648" y="1056859"/>
              <a:ext cx="1615210" cy="499933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latin typeface="Arial" pitchFamily="34" charset="0"/>
                  <a:cs typeface="Arial" pitchFamily="34" charset="0"/>
                </a:rPr>
                <a:t>Cosmetic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cxnSp>
          <p:nvCxnSpPr>
            <p:cNvPr id="57" name="直線接點 56"/>
            <p:cNvCxnSpPr/>
            <p:nvPr/>
          </p:nvCxnSpPr>
          <p:spPr>
            <a:xfrm flipH="1">
              <a:off x="2178000" y="1556792"/>
              <a:ext cx="0" cy="36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圖案 59"/>
            <p:cNvCxnSpPr/>
            <p:nvPr/>
          </p:nvCxnSpPr>
          <p:spPr>
            <a:xfrm rot="16200000" flipV="1">
              <a:off x="3840380" y="56166"/>
              <a:ext cx="1575497" cy="486478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SA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400" dirty="0" smtClean="0"/>
              <a:t>ICT Input</a:t>
            </a:r>
          </a:p>
          <a:p>
            <a:pPr marL="514350" lvl="1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:SA/ SA Operation/04.</a:t>
            </a:r>
            <a:r>
              <a:rPr lang="en-US" altLang="zh-TW" dirty="0" smtClean="0"/>
              <a:t>ICTInPut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sp>
        <p:nvSpPr>
          <p:cNvPr id="15" name="流程圖: 程序 14"/>
          <p:cNvSpPr/>
          <p:nvPr/>
        </p:nvSpPr>
        <p:spPr>
          <a:xfrm>
            <a:off x="323528" y="4293096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ECR Label: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251520" y="1893455"/>
            <a:ext cx="4752528" cy="2255625"/>
            <a:chOff x="251520" y="1893455"/>
            <a:chExt cx="5145186" cy="261566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893455"/>
              <a:ext cx="5145186" cy="2615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流程圖: 接點 18"/>
            <p:cNvSpPr/>
            <p:nvPr/>
          </p:nvSpPr>
          <p:spPr>
            <a:xfrm>
              <a:off x="3434770" y="1970447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流程圖: 接點 19"/>
            <p:cNvSpPr/>
            <p:nvPr/>
          </p:nvSpPr>
          <p:spPr>
            <a:xfrm>
              <a:off x="3578786" y="2276872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流程圖: 接點 20"/>
            <p:cNvSpPr/>
            <p:nvPr/>
          </p:nvSpPr>
          <p:spPr>
            <a:xfrm>
              <a:off x="3761885" y="2564904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流程圖: 接點 21"/>
            <p:cNvSpPr/>
            <p:nvPr/>
          </p:nvSpPr>
          <p:spPr>
            <a:xfrm>
              <a:off x="3414260" y="3842655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148064" y="1772816"/>
            <a:ext cx="3672408" cy="3528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MB</a:t>
            </a:r>
            <a:r>
              <a:rPr lang="zh-CN" altLang="en-US" dirty="0" smtClean="0">
                <a:solidFill>
                  <a:schemeClr val="tx1"/>
                </a:solidFill>
              </a:rPr>
              <a:t>种类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ECR</a:t>
            </a:r>
            <a:r>
              <a:rPr lang="zh-CN" altLang="en-US" dirty="0" smtClean="0">
                <a:solidFill>
                  <a:schemeClr val="tx1"/>
                </a:solidFill>
              </a:rPr>
              <a:t>版本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SMT  Label 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ECR Label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TW" dirty="0" smtClean="0">
                <a:solidFill>
                  <a:schemeClr val="tx1"/>
                </a:solidFill>
              </a:rPr>
              <a:t>PS:</a:t>
            </a:r>
            <a:r>
              <a:rPr lang="zh-CN" altLang="en-US" dirty="0" smtClean="0">
                <a:solidFill>
                  <a:schemeClr val="tx1"/>
                </a:solidFill>
              </a:rPr>
              <a:t>如遇到特殊需求不分配</a:t>
            </a:r>
            <a:r>
              <a:rPr lang="en-US" altLang="zh-CN" dirty="0" smtClean="0">
                <a:solidFill>
                  <a:schemeClr val="tx1"/>
                </a:solidFill>
              </a:rPr>
              <a:t>MAC</a:t>
            </a:r>
          </a:p>
          <a:p>
            <a:pPr marL="342900" indent="-342900"/>
            <a:r>
              <a:rPr lang="zh-CN" altLang="en-US" dirty="0" smtClean="0">
                <a:solidFill>
                  <a:schemeClr val="tx1"/>
                </a:solidFill>
              </a:rPr>
              <a:t>使用页面如下：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TW" dirty="0" smtClean="0">
                <a:solidFill>
                  <a:schemeClr val="tx1"/>
                </a:solidFill>
              </a:rPr>
              <a:t> 04.ICT </a:t>
            </a:r>
            <a:r>
              <a:rPr lang="en-US" altLang="zh-TW" dirty="0" err="1" smtClean="0">
                <a:solidFill>
                  <a:schemeClr val="tx1"/>
                </a:solidFill>
              </a:rPr>
              <a:t>InPut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</a:rPr>
              <a:t>donot</a:t>
            </a:r>
            <a:r>
              <a:rPr lang="en-US" altLang="zh-TW" dirty="0" smtClean="0">
                <a:solidFill>
                  <a:schemeClr val="tx1"/>
                </a:solidFill>
              </a:rPr>
              <a:t> Gen MAC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915" y="4752528"/>
            <a:ext cx="2506893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16832"/>
            <a:ext cx="4838798" cy="24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SA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CN" sz="2400" dirty="0" smtClean="0"/>
              <a:t>SA Test</a:t>
            </a:r>
          </a:p>
          <a:p>
            <a:pPr marL="514350" lvl="1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:SA/ SA Operation/05.</a:t>
            </a:r>
            <a:r>
              <a:rPr lang="en-US" altLang="zh-TW" dirty="0" smtClean="0"/>
              <a:t>SA Test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858706" y="194745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3005851" y="233048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987824" y="371703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流程圖: 接點 19"/>
          <p:cNvSpPr/>
          <p:nvPr/>
        </p:nvSpPr>
        <p:spPr>
          <a:xfrm>
            <a:off x="4716016" y="2348880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52120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测试种类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SMT  Label Code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不良</a:t>
            </a:r>
            <a:r>
              <a:rPr lang="en-US" altLang="zh-CN" dirty="0" smtClean="0">
                <a:solidFill>
                  <a:schemeClr val="tx1"/>
                </a:solidFill>
              </a:rPr>
              <a:t>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50768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SA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sz="2400" dirty="0" smtClean="0">
                <a:latin typeface="Arial" pitchFamily="34" charset="0"/>
                <a:ea typeface="細明體" pitchFamily="49" charset="-120"/>
                <a:cs typeface="Arial" pitchFamily="34" charset="0"/>
              </a:rPr>
              <a:t>PCA Shipping Label</a:t>
            </a:r>
            <a:endParaRPr lang="en-US" altLang="zh-CN" sz="2400" dirty="0" smtClean="0"/>
          </a:p>
          <a:p>
            <a:pPr marL="514350" lvl="1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:SA/ SA Operation/06.</a:t>
            </a:r>
            <a:r>
              <a:rPr lang="en-US" altLang="zh-TW" dirty="0" smtClean="0"/>
              <a:t>ShippingLabelPrint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3275856" y="1988840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3347864" y="283454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506778" y="319458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68144" y="1916832"/>
            <a:ext cx="2376264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版本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SMT  Label 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CT Label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725144"/>
            <a:ext cx="5760640" cy="132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流程圖: 程序 21"/>
          <p:cNvSpPr/>
          <p:nvPr/>
        </p:nvSpPr>
        <p:spPr>
          <a:xfrm>
            <a:off x="323528" y="4221088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CT Label: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012EB-EEB4-430F-A8E2-5210D3FDFDEB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3311" y="44624"/>
            <a:ext cx="8573145" cy="56693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icrosoft JhengHei" pitchFamily="34" charset="-120"/>
                <a:cs typeface="+mj-cs"/>
              </a:rPr>
              <a:t>Change List</a:t>
            </a:r>
            <a:endParaRPr kumimoji="0" lang="zh-TW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icrosoft JhengHei" pitchFamily="34" charset="-120"/>
              <a:cs typeface="+mj-cs"/>
            </a:endParaRPr>
          </a:p>
        </p:txBody>
      </p:sp>
      <p:graphicFrame>
        <p:nvGraphicFramePr>
          <p:cNvPr id="5" name="Group 104"/>
          <p:cNvGraphicFramePr>
            <a:graphicFrameLocks noGrp="1"/>
          </p:cNvGraphicFramePr>
          <p:nvPr/>
        </p:nvGraphicFramePr>
        <p:xfrm>
          <a:off x="256852" y="836712"/>
          <a:ext cx="8707636" cy="5423299"/>
        </p:xfrm>
        <a:graphic>
          <a:graphicData uri="http://schemas.openxmlformats.org/drawingml/2006/table">
            <a:tbl>
              <a:tblPr/>
              <a:tblGrid>
                <a:gridCol w="1290812"/>
                <a:gridCol w="617241"/>
                <a:gridCol w="846038"/>
                <a:gridCol w="999457"/>
                <a:gridCol w="4954088"/>
              </a:tblGrid>
              <a:tr h="430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更新日期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版本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申請人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更新頁數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修改內容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</a:tr>
              <a:tr h="5240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2014/06/20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1.00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曹静</a:t>
                      </a:r>
                      <a:endParaRPr kumimoji="1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全部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初版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2014/08/09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2.00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曹静</a:t>
                      </a:r>
                      <a:endParaRPr kumimoji="1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全部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更新</a:t>
                      </a: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 Unicode MS" pitchFamily="34" charset="-120"/>
                        </a:rPr>
                        <a:t>Flow Chart</a:t>
                      </a:r>
                      <a:endParaRPr kumimoji="1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altLang="zh-TW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altLang="zh-TW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altLang="zh-TW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altLang="zh-TW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7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46854"/>
            <a:ext cx="4896544" cy="277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SA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TW" sz="2400" dirty="0" err="1" smtClean="0"/>
              <a:t>PQC_Output</a:t>
            </a:r>
            <a:endParaRPr lang="en-US" altLang="zh-TW" sz="2400" dirty="0" smtClean="0"/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:SA/ SA Operation/08.</a:t>
            </a:r>
            <a:r>
              <a:rPr lang="en-US" altLang="zh-TW" dirty="0" smtClean="0"/>
              <a:t>PQC_Output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9" name="流程圖: 接點 18"/>
          <p:cNvSpPr/>
          <p:nvPr/>
        </p:nvSpPr>
        <p:spPr>
          <a:xfrm>
            <a:off x="2987824" y="398667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流程圖: 接點 19"/>
          <p:cNvSpPr/>
          <p:nvPr/>
        </p:nvSpPr>
        <p:spPr>
          <a:xfrm>
            <a:off x="4716016" y="2348880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52120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CT NO.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不良</a:t>
            </a:r>
            <a:r>
              <a:rPr lang="en-US" altLang="zh-CN" dirty="0" smtClean="0">
                <a:solidFill>
                  <a:schemeClr val="tx1"/>
                </a:solidFill>
              </a:rPr>
              <a:t>code/</a:t>
            </a:r>
            <a:r>
              <a:rPr lang="zh-CN" altLang="en-US" dirty="0" smtClean="0">
                <a:solidFill>
                  <a:schemeClr val="tx1"/>
                </a:solidFill>
              </a:rPr>
              <a:t>良品</a:t>
            </a:r>
            <a:r>
              <a:rPr lang="en-US" altLang="zh-CN" dirty="0" smtClean="0">
                <a:solidFill>
                  <a:schemeClr val="tx1"/>
                </a:solidFill>
              </a:rPr>
              <a:t> 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TW" dirty="0" smtClean="0">
                <a:solidFill>
                  <a:schemeClr val="tx1"/>
                </a:solidFill>
              </a:rPr>
              <a:t>PS:</a:t>
            </a:r>
            <a:r>
              <a:rPr lang="en-US" altLang="zh-CN" dirty="0" smtClean="0">
                <a:solidFill>
                  <a:schemeClr val="tx1"/>
                </a:solidFill>
              </a:rPr>
              <a:t>QC</a:t>
            </a:r>
            <a:r>
              <a:rPr lang="zh-CN" altLang="en-US" dirty="0" smtClean="0">
                <a:solidFill>
                  <a:schemeClr val="tx1"/>
                </a:solidFill>
              </a:rPr>
              <a:t>抽检</a:t>
            </a:r>
            <a:r>
              <a:rPr lang="en-US" altLang="zh-CN" dirty="0" smtClean="0">
                <a:solidFill>
                  <a:schemeClr val="tx1"/>
                </a:solidFill>
              </a:rPr>
              <a:t>MB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SA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zh-TW" sz="2400" dirty="0" smtClean="0"/>
              <a:t>FIS</a:t>
            </a:r>
            <a:r>
              <a:rPr lang="zh-CN" altLang="en-US" sz="2400" dirty="0" smtClean="0"/>
              <a:t>过站记录查询</a:t>
            </a:r>
            <a:endParaRPr lang="en-US" altLang="zh-TW" sz="2400" dirty="0" smtClean="0"/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:SA/ SA R</a:t>
            </a:r>
            <a:r>
              <a:rPr lang="en-US" altLang="zh-CN" dirty="0" smtClean="0">
                <a:solidFill>
                  <a:schemeClr val="tx1"/>
                </a:solidFill>
              </a:rPr>
              <a:t>eport</a:t>
            </a:r>
            <a:r>
              <a:rPr lang="en-US" altLang="zh-TW" dirty="0" smtClean="0">
                <a:solidFill>
                  <a:schemeClr val="tx1"/>
                </a:solidFill>
              </a:rPr>
              <a:t>/01.</a:t>
            </a:r>
            <a:r>
              <a:rPr lang="zh-TW" altLang="en-US" dirty="0" smtClean="0"/>
              <a:t>過站記錄查詢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8" name="矩形 7"/>
          <p:cNvSpPr/>
          <p:nvPr/>
        </p:nvSpPr>
        <p:spPr>
          <a:xfrm>
            <a:off x="6516216" y="2060848"/>
            <a:ext cx="3312368" cy="266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MB SN/CT NO.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半制</a:t>
            </a:r>
            <a:r>
              <a:rPr lang="en-US" altLang="zh-CN" dirty="0" smtClean="0">
                <a:solidFill>
                  <a:schemeClr val="tx1"/>
                </a:solidFill>
              </a:rPr>
              <a:t>FIS</a:t>
            </a:r>
            <a:r>
              <a:rPr lang="zh-CN" altLang="en-US" dirty="0" smtClean="0">
                <a:solidFill>
                  <a:schemeClr val="tx1"/>
                </a:solidFill>
              </a:rPr>
              <a:t>过站记录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dirty="0" smtClean="0">
                <a:solidFill>
                  <a:schemeClr val="tx1"/>
                </a:solidFill>
              </a:rPr>
              <a:t>      </a:t>
            </a:r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err="1" smtClean="0">
                <a:solidFill>
                  <a:schemeClr val="tx1"/>
                </a:solidFill>
              </a:rPr>
              <a:t>SnoLog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dirty="0" smtClean="0">
                <a:solidFill>
                  <a:schemeClr val="tx1"/>
                </a:solidFill>
              </a:rPr>
              <a:t>不良品记录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6084168" cy="328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流程圖: 接點 10"/>
          <p:cNvSpPr/>
          <p:nvPr/>
        </p:nvSpPr>
        <p:spPr>
          <a:xfrm>
            <a:off x="5234970" y="211446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流程圖: 接點 11"/>
          <p:cNvSpPr/>
          <p:nvPr/>
        </p:nvSpPr>
        <p:spPr>
          <a:xfrm>
            <a:off x="5436096" y="3501008"/>
            <a:ext cx="417150" cy="306425"/>
          </a:xfrm>
          <a:prstGeom prst="flowChartConnector">
            <a:avLst/>
          </a:prstGeom>
          <a:solidFill>
            <a:srgbClr val="0000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流程圖: 接點 12"/>
          <p:cNvSpPr/>
          <p:nvPr/>
        </p:nvSpPr>
        <p:spPr>
          <a:xfrm>
            <a:off x="5436096" y="4941168"/>
            <a:ext cx="417150" cy="306425"/>
          </a:xfrm>
          <a:prstGeom prst="flowChartConnector">
            <a:avLst/>
          </a:prstGeom>
          <a:solidFill>
            <a:srgbClr val="0000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44208" y="6492875"/>
            <a:ext cx="2133600" cy="365125"/>
          </a:xfrm>
        </p:spPr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sp>
        <p:nvSpPr>
          <p:cNvPr id="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-5755"/>
            <a:ext cx="9293225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HDD COPY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Production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0"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Flow Chart</a:t>
            </a:r>
          </a:p>
        </p:txBody>
      </p:sp>
      <p:sp>
        <p:nvSpPr>
          <p:cNvPr id="50" name="文字方塊 125"/>
          <p:cNvSpPr txBox="1">
            <a:spLocks noChangeArrowheads="1"/>
          </p:cNvSpPr>
          <p:nvPr/>
        </p:nvSpPr>
        <p:spPr bwMode="auto">
          <a:xfrm>
            <a:off x="971600" y="1052736"/>
            <a:ext cx="1656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HDD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加工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3059832" y="1196752"/>
            <a:ext cx="2736304" cy="4765426"/>
            <a:chOff x="3059832" y="1196752"/>
            <a:chExt cx="2736304" cy="4765426"/>
          </a:xfrm>
        </p:grpSpPr>
        <p:sp>
          <p:nvSpPr>
            <p:cNvPr id="58" name="AutoShape 4"/>
            <p:cNvSpPr>
              <a:spLocks noChangeArrowheads="1"/>
            </p:cNvSpPr>
            <p:nvPr/>
          </p:nvSpPr>
          <p:spPr bwMode="auto">
            <a:xfrm>
              <a:off x="3059832" y="1196752"/>
              <a:ext cx="2648395" cy="588962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zh-CN" altLang="en-US" sz="1200" b="1" dirty="0" smtClean="0">
                  <a:ea typeface="細明體" pitchFamily="49" charset="-120"/>
                  <a:cs typeface="Arial" pitchFamily="34" charset="0"/>
                </a:rPr>
                <a:t>投</a:t>
              </a:r>
              <a:r>
                <a:rPr kumimoji="0" lang="en-US" altLang="zh-CN" sz="1200" b="1" dirty="0" smtClean="0">
                  <a:ea typeface="細明體" pitchFamily="49" charset="-120"/>
                  <a:cs typeface="Arial" pitchFamily="34" charset="0"/>
                </a:rPr>
                <a:t>HDD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60" name="Line 10"/>
            <p:cNvSpPr>
              <a:spLocks noChangeShapeType="1"/>
            </p:cNvSpPr>
            <p:nvPr/>
          </p:nvSpPr>
          <p:spPr bwMode="auto">
            <a:xfrm>
              <a:off x="4427984" y="1800002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Line 10"/>
            <p:cNvSpPr>
              <a:spLocks noChangeShapeType="1"/>
            </p:cNvSpPr>
            <p:nvPr/>
          </p:nvSpPr>
          <p:spPr bwMode="auto">
            <a:xfrm>
              <a:off x="4462591" y="2852936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Line 10"/>
            <p:cNvSpPr>
              <a:spLocks noChangeShapeType="1"/>
            </p:cNvSpPr>
            <p:nvPr/>
          </p:nvSpPr>
          <p:spPr bwMode="auto">
            <a:xfrm>
              <a:off x="4462591" y="3906317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AutoShape 4"/>
            <p:cNvSpPr>
              <a:spLocks noChangeArrowheads="1"/>
            </p:cNvSpPr>
            <p:nvPr/>
          </p:nvSpPr>
          <p:spPr bwMode="auto">
            <a:xfrm>
              <a:off x="3147741" y="4352206"/>
              <a:ext cx="2648395" cy="588962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HDD COPY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65" name="AutoShape 4"/>
            <p:cNvSpPr>
              <a:spLocks noChangeArrowheads="1"/>
            </p:cNvSpPr>
            <p:nvPr/>
          </p:nvSpPr>
          <p:spPr bwMode="auto">
            <a:xfrm>
              <a:off x="3129047" y="2276872"/>
              <a:ext cx="2648395" cy="588962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zh-CN" altLang="en-US" sz="1200" b="1" dirty="0" smtClean="0">
                  <a:ea typeface="細明體" pitchFamily="49" charset="-120"/>
                  <a:cs typeface="Arial" pitchFamily="34" charset="0"/>
                </a:rPr>
                <a:t>贴</a:t>
              </a:r>
              <a:r>
                <a:rPr kumimoji="0" lang="en-US" altLang="zh-CN" sz="1200" b="1" dirty="0" smtClean="0">
                  <a:ea typeface="細明體" pitchFamily="49" charset="-120"/>
                  <a:cs typeface="Arial" pitchFamily="34" charset="0"/>
                </a:rPr>
                <a:t>HDD</a:t>
              </a:r>
              <a:r>
                <a:rPr kumimoji="0" lang="zh-CN" altLang="en-US" sz="1200" b="1" dirty="0" smtClean="0">
                  <a:ea typeface="細明體" pitchFamily="49" charset="-120"/>
                  <a:cs typeface="Arial" pitchFamily="34" charset="0"/>
                </a:rPr>
                <a:t>标签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66" name="AutoShape 4"/>
            <p:cNvSpPr>
              <a:spLocks noChangeArrowheads="1"/>
            </p:cNvSpPr>
            <p:nvPr/>
          </p:nvSpPr>
          <p:spPr bwMode="auto">
            <a:xfrm>
              <a:off x="3147741" y="3284984"/>
              <a:ext cx="2648395" cy="588962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zh-CN" altLang="en-US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加工</a:t>
              </a:r>
              <a:r>
                <a:rPr kumimoji="0" lang="en-US" altLang="zh-CN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HDD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67" name="Line 10"/>
            <p:cNvSpPr>
              <a:spLocks noChangeShapeType="1"/>
            </p:cNvSpPr>
            <p:nvPr/>
          </p:nvSpPr>
          <p:spPr bwMode="auto">
            <a:xfrm>
              <a:off x="4462591" y="4941168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AutoShape 4"/>
            <p:cNvSpPr>
              <a:spLocks noChangeArrowheads="1"/>
            </p:cNvSpPr>
            <p:nvPr/>
          </p:nvSpPr>
          <p:spPr bwMode="auto">
            <a:xfrm>
              <a:off x="3147741" y="5373216"/>
              <a:ext cx="2648395" cy="588962"/>
            </a:xfrm>
            <a:prstGeom prst="flowChartTerminator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FA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732240" y="5373216"/>
            <a:ext cx="208823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现有流程中已取消线外加工</a:t>
            </a:r>
            <a:r>
              <a:rPr lang="en-US" altLang="zh-CN" dirty="0" smtClean="0"/>
              <a:t>HDD</a:t>
            </a:r>
            <a:r>
              <a:rPr lang="zh-CN" altLang="en-US" dirty="0" smtClean="0"/>
              <a:t>动作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623" y="44624"/>
            <a:ext cx="7841753" cy="72082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HDD COPY FIS Flow Chart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3094732" y="1233314"/>
            <a:ext cx="1837308" cy="3491830"/>
            <a:chOff x="3094732" y="1233314"/>
            <a:chExt cx="1837308" cy="3491830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185790" y="1233314"/>
              <a:ext cx="1595438" cy="588962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Start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103240" y="2317576"/>
              <a:ext cx="1828800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TW" sz="1200" b="1" dirty="0" smtClean="0"/>
                <a:t>HDD Copy Information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3979540" y="1836564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94732" y="3243759"/>
              <a:ext cx="1828800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TW" sz="1200" b="1" dirty="0" smtClean="0"/>
                <a:t>HDD CT Label Print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3971032" y="2762747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>
              <a:off x="3987428" y="3704134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AutoShape 4"/>
            <p:cNvSpPr>
              <a:spLocks noChangeArrowheads="1"/>
            </p:cNvSpPr>
            <p:nvPr/>
          </p:nvSpPr>
          <p:spPr bwMode="auto">
            <a:xfrm>
              <a:off x="3195340" y="4136182"/>
              <a:ext cx="1595438" cy="588962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TW" sz="1200" b="1" dirty="0" smtClean="0"/>
                <a:t>FA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27441"/>
            <a:ext cx="4248472" cy="2365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HDD COPY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b="1" dirty="0" smtClean="0"/>
              <a:t>HDD Copy Information</a:t>
            </a:r>
            <a:endParaRPr lang="en-US" altLang="zh-TW" sz="2400" b="1" dirty="0" smtClean="0">
              <a:latin typeface="Arial" pitchFamily="34" charset="0"/>
              <a:ea typeface="細明體" pitchFamily="49" charset="-120"/>
              <a:cs typeface="Arial" pitchFamily="34" charset="0"/>
            </a:endParaRP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:FA/ FA Operation/09.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HDD Copy Information</a:t>
            </a:r>
            <a:endParaRPr lang="en-US" altLang="zh-TW" b="1" dirty="0" smtClean="0">
              <a:latin typeface="Arial" pitchFamily="34" charset="0"/>
              <a:ea typeface="細明體" pitchFamily="49" charset="-120"/>
              <a:cs typeface="Arial" pitchFamily="34" charset="0"/>
            </a:endParaRPr>
          </a:p>
          <a:p>
            <a:pPr marL="514350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915816" y="285293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2987824" y="2348880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203848" y="364502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52120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数量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Original HDD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Connector SN/HDD CT NO.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HDD COPY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TW" sz="2400" dirty="0" smtClean="0"/>
              <a:t>HDD CT Label Print</a:t>
            </a:r>
            <a:endParaRPr lang="zh-TW" altLang="en-US" sz="2400" dirty="0" smtClean="0"/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:FA/ FA Operation/12.</a:t>
            </a:r>
            <a:r>
              <a:rPr lang="en-US" altLang="zh-TW" dirty="0" smtClean="0"/>
              <a:t> HDD CT Label Print</a:t>
            </a:r>
            <a:endParaRPr lang="zh-TW" altLang="en-US" dirty="0" smtClean="0"/>
          </a:p>
          <a:p>
            <a:pPr marL="514350" indent="-514350">
              <a:buNone/>
            </a:pPr>
            <a:endParaRPr lang="en-US" altLang="zh-TW" dirty="0" smtClean="0">
              <a:latin typeface="Arial" pitchFamily="34" charset="0"/>
              <a:ea typeface="細明體" pitchFamily="49" charset="-120"/>
              <a:cs typeface="Arial" pitchFamily="34" charset="0"/>
            </a:endParaRPr>
          </a:p>
          <a:p>
            <a:pPr marL="514350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4495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流程圖: 接點 10"/>
          <p:cNvSpPr/>
          <p:nvPr/>
        </p:nvSpPr>
        <p:spPr>
          <a:xfrm>
            <a:off x="4082842" y="211446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52120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HDD CT NO.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HDD CT Label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59832" y="638132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16216" y="6381328"/>
            <a:ext cx="2448272" cy="365125"/>
          </a:xfrm>
        </p:spPr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1259632" y="548680"/>
            <a:ext cx="6552728" cy="6309320"/>
            <a:chOff x="1259632" y="548680"/>
            <a:chExt cx="6552728" cy="6309320"/>
          </a:xfrm>
        </p:grpSpPr>
        <p:sp>
          <p:nvSpPr>
            <p:cNvPr id="7" name="Oval 59"/>
            <p:cNvSpPr>
              <a:spLocks noChangeArrowheads="1"/>
            </p:cNvSpPr>
            <p:nvPr/>
          </p:nvSpPr>
          <p:spPr bwMode="auto">
            <a:xfrm>
              <a:off x="1547664" y="823119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cs typeface="Arial Unicode MS" pitchFamily="34" charset="-122"/>
                </a:rPr>
                <a:t>Send Glass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sp>
          <p:nvSpPr>
            <p:cNvPr id="8" name="AutoShape 155"/>
            <p:cNvSpPr>
              <a:spLocks noChangeArrowheads="1"/>
            </p:cNvSpPr>
            <p:nvPr/>
          </p:nvSpPr>
          <p:spPr bwMode="auto">
            <a:xfrm>
              <a:off x="1475656" y="1399183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Inspection</a:t>
              </a:r>
              <a:endParaRPr lang="en-US" altLang="zh-TW" sz="1200" b="1" dirty="0"/>
            </a:p>
          </p:txBody>
        </p:sp>
        <p:sp>
          <p:nvSpPr>
            <p:cNvPr id="9" name="Rectangle 117"/>
            <p:cNvSpPr>
              <a:spLocks noChangeArrowheads="1"/>
            </p:cNvSpPr>
            <p:nvPr/>
          </p:nvSpPr>
          <p:spPr bwMode="auto">
            <a:xfrm>
              <a:off x="3491880" y="1543199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059832" y="1471191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11" name="直線單箭頭接點 10"/>
            <p:cNvCxnSpPr>
              <a:stCxn id="8" idx="3"/>
            </p:cNvCxnSpPr>
            <p:nvPr/>
          </p:nvCxnSpPr>
          <p:spPr>
            <a:xfrm flipV="1">
              <a:off x="3071094" y="1687215"/>
              <a:ext cx="420786" cy="64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圖案 11"/>
            <p:cNvCxnSpPr>
              <a:stCxn id="9" idx="0"/>
            </p:cNvCxnSpPr>
            <p:nvPr/>
          </p:nvCxnSpPr>
          <p:spPr>
            <a:xfrm rot="16200000" flipV="1">
              <a:off x="2874814" y="648097"/>
              <a:ext cx="288032" cy="150217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7" idx="4"/>
              <a:endCxn id="8" idx="0"/>
            </p:cNvCxnSpPr>
            <p:nvPr/>
          </p:nvCxnSpPr>
          <p:spPr>
            <a:xfrm>
              <a:off x="2267744" y="1183159"/>
              <a:ext cx="5631" cy="2160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8" idx="2"/>
              <a:endCxn id="16" idx="0"/>
            </p:cNvCxnSpPr>
            <p:nvPr/>
          </p:nvCxnSpPr>
          <p:spPr>
            <a:xfrm flipH="1">
              <a:off x="2267596" y="1988145"/>
              <a:ext cx="5779" cy="20312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1763688" y="1975247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16" name="AutoShape 108"/>
            <p:cNvSpPr>
              <a:spLocks noChangeArrowheads="1"/>
            </p:cNvSpPr>
            <p:nvPr/>
          </p:nvSpPr>
          <p:spPr bwMode="auto">
            <a:xfrm>
              <a:off x="1547664" y="2191271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Take P</a:t>
              </a:r>
              <a:r>
                <a:rPr lang="en-US" altLang="zh-TW" sz="1200" b="1" dirty="0" smtClean="0">
                  <a:latin typeface="Arial" charset="0"/>
                </a:rPr>
                <a:t>rotect</a:t>
              </a:r>
              <a:r>
                <a:rPr lang="zh-CN" altLang="en-US" sz="1200" b="1" dirty="0" smtClean="0">
                  <a:latin typeface="Arial" charset="0"/>
                </a:rPr>
                <a:t> </a:t>
              </a:r>
              <a:r>
                <a:rPr lang="en-US" altLang="zh-CN" sz="1200" b="1" dirty="0" smtClean="0">
                  <a:latin typeface="Arial" charset="0"/>
                </a:rPr>
                <a:t>Membrane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21" name="AutoShape 108"/>
            <p:cNvSpPr>
              <a:spLocks noChangeArrowheads="1"/>
            </p:cNvSpPr>
            <p:nvPr/>
          </p:nvSpPr>
          <p:spPr bwMode="auto">
            <a:xfrm>
              <a:off x="1547664" y="2695327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 </a:t>
              </a:r>
              <a:r>
                <a:rPr lang="en-US" altLang="zh-TW" sz="1200" b="1" dirty="0" smtClean="0">
                  <a:latin typeface="Arial" charset="0"/>
                </a:rPr>
                <a:t>Touch key/B 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&amp;</a:t>
              </a:r>
              <a:r>
                <a:rPr lang="en-US" altLang="zh-TW" sz="1200" b="1" dirty="0" smtClean="0">
                  <a:latin typeface="Arial" charset="0"/>
                </a:rPr>
                <a:t>LED/B</a:t>
              </a:r>
            </a:p>
          </p:txBody>
        </p:sp>
        <p:cxnSp>
          <p:nvCxnSpPr>
            <p:cNvPr id="22" name="直線單箭頭接點 21"/>
            <p:cNvCxnSpPr>
              <a:stCxn id="16" idx="2"/>
              <a:endCxn id="21" idx="0"/>
            </p:cNvCxnSpPr>
            <p:nvPr/>
          </p:nvCxnSpPr>
          <p:spPr>
            <a:xfrm>
              <a:off x="2267596" y="2492896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utoShape 108"/>
            <p:cNvSpPr>
              <a:spLocks noChangeArrowheads="1"/>
            </p:cNvSpPr>
            <p:nvPr/>
          </p:nvSpPr>
          <p:spPr bwMode="auto">
            <a:xfrm>
              <a:off x="1547664" y="3199383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1200" b="1" dirty="0" smtClean="0">
                  <a:latin typeface="Arial" charset="0"/>
                </a:rPr>
                <a:t>Touch key/B 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&amp;</a:t>
              </a:r>
              <a:r>
                <a:rPr lang="en-US" altLang="zh-TW" sz="1200" b="1" dirty="0" smtClean="0">
                  <a:latin typeface="Arial" charset="0"/>
                </a:rPr>
                <a:t>LED/B </a:t>
              </a:r>
              <a:r>
                <a:rPr lang="en-US" altLang="zh-CN" sz="1200" b="1" dirty="0" smtClean="0">
                  <a:latin typeface="Arial" charset="0"/>
                </a:rPr>
                <a:t>T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25" name="直線單箭頭接點 24"/>
            <p:cNvCxnSpPr>
              <a:stCxn id="21" idx="2"/>
              <a:endCxn id="24" idx="0"/>
            </p:cNvCxnSpPr>
            <p:nvPr/>
          </p:nvCxnSpPr>
          <p:spPr>
            <a:xfrm>
              <a:off x="2267596" y="2996952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utoShape 108"/>
            <p:cNvSpPr>
              <a:spLocks noChangeArrowheads="1"/>
            </p:cNvSpPr>
            <p:nvPr/>
          </p:nvSpPr>
          <p:spPr bwMode="auto">
            <a:xfrm>
              <a:off x="1547664" y="3703439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  </a:t>
              </a:r>
              <a:r>
                <a:rPr lang="en-US" altLang="zh-CN" sz="1200" b="1" dirty="0" err="1" smtClean="0">
                  <a:latin typeface="Arial" charset="0"/>
                </a:rPr>
                <a:t>Bezel&amp;Glass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27" name="直線單箭頭接點 26"/>
            <p:cNvCxnSpPr>
              <a:stCxn id="24" idx="2"/>
              <a:endCxn id="26" idx="0"/>
            </p:cNvCxnSpPr>
            <p:nvPr/>
          </p:nvCxnSpPr>
          <p:spPr>
            <a:xfrm>
              <a:off x="2267596" y="3501008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utoShape 108"/>
            <p:cNvSpPr>
              <a:spLocks noChangeArrowheads="1"/>
            </p:cNvSpPr>
            <p:nvPr/>
          </p:nvSpPr>
          <p:spPr bwMode="auto">
            <a:xfrm>
              <a:off x="1547664" y="4207495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Roll press </a:t>
              </a:r>
              <a:r>
                <a:rPr lang="en-US" altLang="zh-CN" sz="1200" b="1" dirty="0" err="1" smtClean="0">
                  <a:latin typeface="Arial" charset="0"/>
                </a:rPr>
                <a:t>Bezel&amp;Glass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29" name="直線單箭頭接點 28"/>
            <p:cNvCxnSpPr>
              <a:stCxn id="26" idx="2"/>
            </p:cNvCxnSpPr>
            <p:nvPr/>
          </p:nvCxnSpPr>
          <p:spPr>
            <a:xfrm>
              <a:off x="2267596" y="4005064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utoShape 108"/>
            <p:cNvSpPr>
              <a:spLocks noChangeArrowheads="1"/>
            </p:cNvSpPr>
            <p:nvPr/>
          </p:nvSpPr>
          <p:spPr bwMode="auto">
            <a:xfrm>
              <a:off x="1547664" y="4711551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Press </a:t>
              </a:r>
              <a:r>
                <a:rPr lang="en-US" altLang="zh-CN" sz="1200" b="1" dirty="0" err="1" smtClean="0">
                  <a:latin typeface="Arial" charset="0"/>
                </a:rPr>
                <a:t>Bezel&amp;Glass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31" name="直線單箭頭接點 30"/>
            <p:cNvCxnSpPr>
              <a:stCxn id="28" idx="2"/>
              <a:endCxn id="30" idx="0"/>
            </p:cNvCxnSpPr>
            <p:nvPr/>
          </p:nvCxnSpPr>
          <p:spPr>
            <a:xfrm>
              <a:off x="2267596" y="4509120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utoShape 155"/>
            <p:cNvSpPr>
              <a:spLocks noChangeArrowheads="1"/>
            </p:cNvSpPr>
            <p:nvPr/>
          </p:nvSpPr>
          <p:spPr bwMode="auto">
            <a:xfrm>
              <a:off x="1475656" y="5202014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Inspection</a:t>
              </a:r>
              <a:endParaRPr lang="en-US" altLang="zh-TW" sz="1200" b="1" dirty="0"/>
            </a:p>
          </p:txBody>
        </p:sp>
        <p:sp>
          <p:nvSpPr>
            <p:cNvPr id="37" name="Rectangle 117"/>
            <p:cNvSpPr>
              <a:spLocks noChangeArrowheads="1"/>
            </p:cNvSpPr>
            <p:nvPr/>
          </p:nvSpPr>
          <p:spPr bwMode="auto">
            <a:xfrm>
              <a:off x="3511873" y="5324561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059832" y="5263586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39" name="直線單箭頭接點 38"/>
            <p:cNvCxnSpPr>
              <a:stCxn id="36" idx="3"/>
              <a:endCxn id="37" idx="1"/>
            </p:cNvCxnSpPr>
            <p:nvPr/>
          </p:nvCxnSpPr>
          <p:spPr>
            <a:xfrm flipV="1">
              <a:off x="3071094" y="5490170"/>
              <a:ext cx="440779" cy="63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圖案 39"/>
            <p:cNvCxnSpPr>
              <a:stCxn id="37" idx="0"/>
            </p:cNvCxnSpPr>
            <p:nvPr/>
          </p:nvCxnSpPr>
          <p:spPr>
            <a:xfrm rot="16200000" flipV="1">
              <a:off x="2895546" y="4430197"/>
              <a:ext cx="266563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36" idx="2"/>
            </p:cNvCxnSpPr>
            <p:nvPr/>
          </p:nvCxnSpPr>
          <p:spPr>
            <a:xfrm flipH="1">
              <a:off x="2267744" y="5790976"/>
              <a:ext cx="5631" cy="20312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1819026" y="5733256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cxnSp>
          <p:nvCxnSpPr>
            <p:cNvPr id="76" name="直線單箭頭接點 75"/>
            <p:cNvCxnSpPr>
              <a:endCxn id="36" idx="0"/>
            </p:cNvCxnSpPr>
            <p:nvPr/>
          </p:nvCxnSpPr>
          <p:spPr>
            <a:xfrm>
              <a:off x="2267596" y="4999583"/>
              <a:ext cx="5779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59"/>
            <p:cNvSpPr>
              <a:spLocks noChangeArrowheads="1"/>
            </p:cNvSpPr>
            <p:nvPr/>
          </p:nvSpPr>
          <p:spPr bwMode="auto">
            <a:xfrm>
              <a:off x="5292080" y="908720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cs typeface="Arial Unicode MS" pitchFamily="34" charset="-122"/>
                </a:rPr>
                <a:t>Send Panel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cxnSp>
          <p:nvCxnSpPr>
            <p:cNvPr id="87" name="直線單箭頭接點 86"/>
            <p:cNvCxnSpPr/>
            <p:nvPr/>
          </p:nvCxnSpPr>
          <p:spPr>
            <a:xfrm>
              <a:off x="6012160" y="1268760"/>
              <a:ext cx="56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utoShape 155"/>
            <p:cNvSpPr>
              <a:spLocks noChangeArrowheads="1"/>
            </p:cNvSpPr>
            <p:nvPr/>
          </p:nvSpPr>
          <p:spPr bwMode="auto">
            <a:xfrm>
              <a:off x="5220072" y="1615903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Inspection</a:t>
              </a:r>
              <a:endParaRPr lang="en-US" altLang="zh-TW" sz="1200" b="1" dirty="0"/>
            </a:p>
          </p:txBody>
        </p:sp>
        <p:sp>
          <p:nvSpPr>
            <p:cNvPr id="89" name="Rectangle 117"/>
            <p:cNvSpPr>
              <a:spLocks noChangeArrowheads="1"/>
            </p:cNvSpPr>
            <p:nvPr/>
          </p:nvSpPr>
          <p:spPr bwMode="auto">
            <a:xfrm>
              <a:off x="7256289" y="1738450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6804248" y="1677475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91" name="直線單箭頭接點 90"/>
            <p:cNvCxnSpPr>
              <a:stCxn id="88" idx="3"/>
              <a:endCxn id="89" idx="1"/>
            </p:cNvCxnSpPr>
            <p:nvPr/>
          </p:nvCxnSpPr>
          <p:spPr>
            <a:xfrm flipV="1">
              <a:off x="6815510" y="1904059"/>
              <a:ext cx="440779" cy="63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圖案 91"/>
            <p:cNvCxnSpPr>
              <a:stCxn id="89" idx="0"/>
            </p:cNvCxnSpPr>
            <p:nvPr/>
          </p:nvCxnSpPr>
          <p:spPr>
            <a:xfrm rot="16200000" flipV="1">
              <a:off x="6610407" y="814531"/>
              <a:ext cx="325673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 Box 25"/>
            <p:cNvSpPr txBox="1">
              <a:spLocks noChangeArrowheads="1"/>
            </p:cNvSpPr>
            <p:nvPr/>
          </p:nvSpPr>
          <p:spPr bwMode="auto">
            <a:xfrm>
              <a:off x="5580112" y="2248349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cxnSp>
          <p:nvCxnSpPr>
            <p:cNvPr id="94" name="直線單箭頭接點 93"/>
            <p:cNvCxnSpPr/>
            <p:nvPr/>
          </p:nvCxnSpPr>
          <p:spPr>
            <a:xfrm>
              <a:off x="6012160" y="2204864"/>
              <a:ext cx="56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AutoShape 108"/>
            <p:cNvSpPr>
              <a:spLocks noChangeArrowheads="1"/>
            </p:cNvSpPr>
            <p:nvPr/>
          </p:nvSpPr>
          <p:spPr bwMode="auto">
            <a:xfrm>
              <a:off x="5292080" y="2564904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Add Panel Sponge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98" name="直線單箭頭接點 97"/>
            <p:cNvCxnSpPr/>
            <p:nvPr/>
          </p:nvCxnSpPr>
          <p:spPr>
            <a:xfrm>
              <a:off x="6012160" y="3501008"/>
              <a:ext cx="56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AutoShape 155"/>
            <p:cNvSpPr>
              <a:spLocks noChangeArrowheads="1"/>
            </p:cNvSpPr>
            <p:nvPr/>
          </p:nvSpPr>
          <p:spPr bwMode="auto">
            <a:xfrm>
              <a:off x="5220072" y="3848151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Inspection</a:t>
              </a:r>
              <a:endParaRPr lang="en-US" altLang="zh-TW" sz="1200" b="1" dirty="0"/>
            </a:p>
          </p:txBody>
        </p:sp>
        <p:sp>
          <p:nvSpPr>
            <p:cNvPr id="100" name="Rectangle 117"/>
            <p:cNvSpPr>
              <a:spLocks noChangeArrowheads="1"/>
            </p:cNvSpPr>
            <p:nvPr/>
          </p:nvSpPr>
          <p:spPr bwMode="auto">
            <a:xfrm>
              <a:off x="7256289" y="3970698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6804248" y="3909723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102" name="直線單箭頭接點 101"/>
            <p:cNvCxnSpPr>
              <a:stCxn id="99" idx="3"/>
              <a:endCxn id="100" idx="1"/>
            </p:cNvCxnSpPr>
            <p:nvPr/>
          </p:nvCxnSpPr>
          <p:spPr>
            <a:xfrm flipV="1">
              <a:off x="6815510" y="4136307"/>
              <a:ext cx="440779" cy="63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圖案 102"/>
            <p:cNvCxnSpPr>
              <a:stCxn id="100" idx="0"/>
            </p:cNvCxnSpPr>
            <p:nvPr/>
          </p:nvCxnSpPr>
          <p:spPr>
            <a:xfrm rot="16200000" flipV="1">
              <a:off x="6610407" y="3046779"/>
              <a:ext cx="325673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 Box 25"/>
            <p:cNvSpPr txBox="1">
              <a:spLocks noChangeArrowheads="1"/>
            </p:cNvSpPr>
            <p:nvPr/>
          </p:nvSpPr>
          <p:spPr bwMode="auto">
            <a:xfrm>
              <a:off x="5580112" y="4467700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cxnSp>
          <p:nvCxnSpPr>
            <p:cNvPr id="105" name="直線單箭頭接點 104"/>
            <p:cNvCxnSpPr/>
            <p:nvPr/>
          </p:nvCxnSpPr>
          <p:spPr>
            <a:xfrm>
              <a:off x="6012160" y="4437113"/>
              <a:ext cx="56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59"/>
            <p:cNvSpPr>
              <a:spLocks noChangeArrowheads="1"/>
            </p:cNvSpPr>
            <p:nvPr/>
          </p:nvSpPr>
          <p:spPr bwMode="auto">
            <a:xfrm>
              <a:off x="5364088" y="4784255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cs typeface="Arial Unicode MS" pitchFamily="34" charset="-122"/>
                </a:rPr>
                <a:t>Panel End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259632" y="548680"/>
              <a:ext cx="2232248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t" anchorCtr="0"/>
            <a:lstStyle/>
            <a:p>
              <a:pPr marL="228600" indent="-228600" algn="ctr"/>
              <a:r>
                <a:rPr lang="en-US" altLang="zh-CN" sz="1400" b="1" u="sng" dirty="0" smtClean="0">
                  <a:solidFill>
                    <a:schemeClr val="tx1"/>
                  </a:solidFill>
                </a:rPr>
                <a:t>Glass</a:t>
              </a:r>
              <a:r>
                <a:rPr lang="zh-CN" altLang="en-US" sz="1400" b="1" u="sng" dirty="0" smtClean="0">
                  <a:solidFill>
                    <a:schemeClr val="tx1"/>
                  </a:solidFill>
                </a:rPr>
                <a:t>  </a:t>
              </a:r>
              <a:r>
                <a:rPr lang="en-US" altLang="zh-CN" sz="1400" b="1" u="sng" dirty="0" smtClean="0">
                  <a:solidFill>
                    <a:schemeClr val="tx1"/>
                  </a:solidFill>
                </a:rPr>
                <a:t>Assembly Flow  Chart 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5004048" y="620688"/>
              <a:ext cx="237626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t" anchorCtr="0"/>
            <a:lstStyle/>
            <a:p>
              <a:pPr marL="228600" indent="-228600" algn="ctr"/>
              <a:r>
                <a:rPr lang="en-US" altLang="zh-CN" sz="1400" b="1" u="sng" dirty="0" smtClean="0">
                  <a:solidFill>
                    <a:schemeClr val="tx1"/>
                  </a:solidFill>
                </a:rPr>
                <a:t>Panel</a:t>
              </a:r>
              <a:r>
                <a:rPr lang="zh-CN" altLang="en-US" sz="1400" b="1" u="sng" dirty="0" smtClean="0">
                  <a:solidFill>
                    <a:schemeClr val="tx1"/>
                  </a:solidFill>
                </a:rPr>
                <a:t>  </a:t>
              </a:r>
              <a:r>
                <a:rPr lang="en-US" altLang="zh-CN" sz="1400" b="1" u="sng" dirty="0" smtClean="0">
                  <a:solidFill>
                    <a:schemeClr val="tx1"/>
                  </a:solidFill>
                </a:rPr>
                <a:t>Assembly Flow  Chart </a:t>
              </a:r>
            </a:p>
          </p:txBody>
        </p:sp>
        <p:sp>
          <p:nvSpPr>
            <p:cNvPr id="55" name="AutoShape 108"/>
            <p:cNvSpPr>
              <a:spLocks noChangeArrowheads="1"/>
            </p:cNvSpPr>
            <p:nvPr/>
          </p:nvSpPr>
          <p:spPr bwMode="auto">
            <a:xfrm>
              <a:off x="5292080" y="3212976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 Panel Bracket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56" name="直線單箭頭接點 55"/>
            <p:cNvCxnSpPr/>
            <p:nvPr/>
          </p:nvCxnSpPr>
          <p:spPr>
            <a:xfrm>
              <a:off x="6012160" y="2852936"/>
              <a:ext cx="56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9"/>
            <p:cNvSpPr>
              <a:spLocks noChangeArrowheads="1"/>
            </p:cNvSpPr>
            <p:nvPr/>
          </p:nvSpPr>
          <p:spPr bwMode="auto">
            <a:xfrm>
              <a:off x="1547664" y="6497960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cs typeface="Arial Unicode MS" pitchFamily="34" charset="-122"/>
                </a:rPr>
                <a:t>Glass End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sp>
          <p:nvSpPr>
            <p:cNvPr id="60" name="AutoShape 108"/>
            <p:cNvSpPr>
              <a:spLocks noChangeArrowheads="1"/>
            </p:cNvSpPr>
            <p:nvPr/>
          </p:nvSpPr>
          <p:spPr bwMode="auto">
            <a:xfrm>
              <a:off x="1547664" y="6007695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Roast 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67" name="直線單箭頭接點 66"/>
            <p:cNvCxnSpPr/>
            <p:nvPr/>
          </p:nvCxnSpPr>
          <p:spPr>
            <a:xfrm>
              <a:off x="2267744" y="6309320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-5755"/>
            <a:ext cx="9293225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Cleaning Room 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Production</a:t>
            </a:r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  Flow </a:t>
            </a:r>
            <a:r>
              <a:rPr kumimoji="0"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Chart (</a:t>
            </a:r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Class 10W</a:t>
            </a:r>
            <a:r>
              <a:rPr kumimoji="0"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1840" y="638132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2267744" y="1412776"/>
            <a:ext cx="3672408" cy="3456384"/>
            <a:chOff x="2051720" y="980728"/>
            <a:chExt cx="3672408" cy="3456384"/>
          </a:xfrm>
        </p:grpSpPr>
        <p:sp>
          <p:nvSpPr>
            <p:cNvPr id="34" name="Oval 59"/>
            <p:cNvSpPr>
              <a:spLocks noChangeArrowheads="1"/>
            </p:cNvSpPr>
            <p:nvPr/>
          </p:nvSpPr>
          <p:spPr bwMode="auto">
            <a:xfrm>
              <a:off x="2051720" y="980728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cs typeface="Arial Unicode MS" pitchFamily="34" charset="-122"/>
                </a:rPr>
                <a:t> Send Glass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sp>
          <p:nvSpPr>
            <p:cNvPr id="35" name="AutoShape 108"/>
            <p:cNvSpPr>
              <a:spLocks noChangeArrowheads="1"/>
            </p:cNvSpPr>
            <p:nvPr/>
          </p:nvSpPr>
          <p:spPr bwMode="auto">
            <a:xfrm>
              <a:off x="2051720" y="1687215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Clean Glass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36" name="Oval 59"/>
            <p:cNvSpPr>
              <a:spLocks noChangeArrowheads="1"/>
            </p:cNvSpPr>
            <p:nvPr/>
          </p:nvSpPr>
          <p:spPr bwMode="auto">
            <a:xfrm>
              <a:off x="4283968" y="980728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cs typeface="Arial Unicode MS" pitchFamily="34" charset="-122"/>
                </a:rPr>
                <a:t>Send Panel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sp>
          <p:nvSpPr>
            <p:cNvPr id="37" name="AutoShape 108"/>
            <p:cNvSpPr>
              <a:spLocks noChangeArrowheads="1"/>
            </p:cNvSpPr>
            <p:nvPr/>
          </p:nvSpPr>
          <p:spPr bwMode="auto">
            <a:xfrm>
              <a:off x="4283968" y="1687215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Clean Panel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38" name="直線單箭頭接點 37"/>
            <p:cNvCxnSpPr/>
            <p:nvPr/>
          </p:nvCxnSpPr>
          <p:spPr>
            <a:xfrm>
              <a:off x="2771800" y="1340768"/>
              <a:ext cx="56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/>
            <p:nvPr/>
          </p:nvCxnSpPr>
          <p:spPr>
            <a:xfrm>
              <a:off x="5004048" y="1340768"/>
              <a:ext cx="56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右大括弧 40"/>
            <p:cNvSpPr/>
            <p:nvPr/>
          </p:nvSpPr>
          <p:spPr>
            <a:xfrm rot="5400000">
              <a:off x="3635896" y="1124744"/>
              <a:ext cx="504056" cy="2232248"/>
            </a:xfrm>
            <a:prstGeom prst="rightBrace">
              <a:avLst>
                <a:gd name="adj1" fmla="val 0"/>
                <a:gd name="adj2" fmla="val 5038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AutoShape 108"/>
            <p:cNvSpPr>
              <a:spLocks noChangeArrowheads="1"/>
            </p:cNvSpPr>
            <p:nvPr/>
          </p:nvSpPr>
          <p:spPr bwMode="auto">
            <a:xfrm>
              <a:off x="3131840" y="2492896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  </a:t>
              </a:r>
              <a:r>
                <a:rPr lang="en-US" altLang="zh-CN" sz="1200" b="1" dirty="0" err="1" smtClean="0">
                  <a:latin typeface="Arial" charset="0"/>
                </a:rPr>
                <a:t>Glass&amp;Panel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44" name="直線單箭頭接點 43"/>
            <p:cNvCxnSpPr/>
            <p:nvPr/>
          </p:nvCxnSpPr>
          <p:spPr>
            <a:xfrm>
              <a:off x="3851920" y="2780928"/>
              <a:ext cx="56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utoShape 155"/>
            <p:cNvSpPr>
              <a:spLocks noChangeArrowheads="1"/>
            </p:cNvSpPr>
            <p:nvPr/>
          </p:nvSpPr>
          <p:spPr bwMode="auto">
            <a:xfrm>
              <a:off x="3059832" y="3128070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Inspection</a:t>
              </a:r>
              <a:endParaRPr lang="en-US" altLang="zh-TW" sz="1200" b="1" dirty="0"/>
            </a:p>
          </p:txBody>
        </p:sp>
        <p:sp>
          <p:nvSpPr>
            <p:cNvPr id="46" name="Rectangle 117"/>
            <p:cNvSpPr>
              <a:spLocks noChangeArrowheads="1"/>
            </p:cNvSpPr>
            <p:nvPr/>
          </p:nvSpPr>
          <p:spPr bwMode="auto">
            <a:xfrm>
              <a:off x="5096049" y="3250617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4644008" y="3189642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48" name="直線單箭頭接點 47"/>
            <p:cNvCxnSpPr>
              <a:stCxn id="45" idx="3"/>
              <a:endCxn id="46" idx="1"/>
            </p:cNvCxnSpPr>
            <p:nvPr/>
          </p:nvCxnSpPr>
          <p:spPr>
            <a:xfrm flipV="1">
              <a:off x="4655270" y="3416226"/>
              <a:ext cx="440779" cy="63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圖案 48"/>
            <p:cNvCxnSpPr>
              <a:stCxn id="46" idx="0"/>
            </p:cNvCxnSpPr>
            <p:nvPr/>
          </p:nvCxnSpPr>
          <p:spPr>
            <a:xfrm rot="16200000" flipV="1">
              <a:off x="4450167" y="2326698"/>
              <a:ext cx="325673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>
              <a:off x="3851920" y="3717032"/>
              <a:ext cx="5631" cy="3471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9"/>
            <p:cNvSpPr>
              <a:spLocks noChangeArrowheads="1"/>
            </p:cNvSpPr>
            <p:nvPr/>
          </p:nvSpPr>
          <p:spPr bwMode="auto">
            <a:xfrm>
              <a:off x="3131840" y="4077072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cs typeface="Arial Unicode MS" pitchFamily="34" charset="-122"/>
                </a:rPr>
                <a:t>Glass&amp;Panel End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sp>
          <p:nvSpPr>
            <p:cNvPr id="54" name="Text Box 25"/>
            <p:cNvSpPr txBox="1">
              <a:spLocks noChangeArrowheads="1"/>
            </p:cNvSpPr>
            <p:nvPr/>
          </p:nvSpPr>
          <p:spPr bwMode="auto">
            <a:xfrm>
              <a:off x="3403202" y="3760517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</p:grpSp>
      <p:sp>
        <p:nvSpPr>
          <p:cNvPr id="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-5755"/>
            <a:ext cx="9293225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Cleaning Room 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Production</a:t>
            </a:r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 Flow </a:t>
            </a:r>
            <a:r>
              <a:rPr kumimoji="0"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Chart (</a:t>
            </a:r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Class 1000</a:t>
            </a:r>
            <a:r>
              <a:rPr kumimoji="0"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1840" y="638132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grpSp>
        <p:nvGrpSpPr>
          <p:cNvPr id="39" name="群組 38"/>
          <p:cNvGrpSpPr/>
          <p:nvPr/>
        </p:nvGrpSpPr>
        <p:grpSpPr>
          <a:xfrm>
            <a:off x="2915816" y="620688"/>
            <a:ext cx="2592288" cy="5616624"/>
            <a:chOff x="2915816" y="620688"/>
            <a:chExt cx="2592288" cy="5616624"/>
          </a:xfrm>
        </p:grpSpPr>
        <p:sp>
          <p:nvSpPr>
            <p:cNvPr id="34" name="Oval 59"/>
            <p:cNvSpPr>
              <a:spLocks noChangeArrowheads="1"/>
            </p:cNvSpPr>
            <p:nvPr/>
          </p:nvSpPr>
          <p:spPr bwMode="auto">
            <a:xfrm>
              <a:off x="2987824" y="620688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cs typeface="Arial Unicode MS" pitchFamily="34" charset="-122"/>
                </a:rPr>
                <a:t> Send Panel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cxnSp>
          <p:nvCxnSpPr>
            <p:cNvPr id="38" name="直線單箭頭接點 37"/>
            <p:cNvCxnSpPr>
              <a:stCxn id="34" idx="4"/>
              <a:endCxn id="21" idx="0"/>
            </p:cNvCxnSpPr>
            <p:nvPr/>
          </p:nvCxnSpPr>
          <p:spPr>
            <a:xfrm flipH="1">
              <a:off x="3707756" y="980728"/>
              <a:ext cx="148" cy="27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utoShape 108"/>
            <p:cNvSpPr>
              <a:spLocks noChangeArrowheads="1"/>
            </p:cNvSpPr>
            <p:nvPr/>
          </p:nvSpPr>
          <p:spPr bwMode="auto">
            <a:xfrm>
              <a:off x="2987824" y="1255167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1200" b="1" dirty="0" err="1" smtClean="0">
                  <a:latin typeface="Arial" charset="0"/>
                </a:rPr>
                <a:t>Mastouch</a:t>
              </a:r>
              <a:r>
                <a:rPr lang="en-US" altLang="zh-CN" sz="1200" b="1" dirty="0" smtClean="0">
                  <a:latin typeface="Arial" charset="0"/>
                </a:rPr>
                <a:t>/B 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26" name="AutoShape 108"/>
            <p:cNvSpPr>
              <a:spLocks noChangeArrowheads="1"/>
            </p:cNvSpPr>
            <p:nvPr/>
          </p:nvSpPr>
          <p:spPr bwMode="auto">
            <a:xfrm>
              <a:off x="2987824" y="1831231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LVDS </a:t>
              </a:r>
              <a:r>
                <a:rPr lang="en-US" altLang="zh-CN" sz="1200" b="1" dirty="0" err="1" smtClean="0">
                  <a:latin typeface="Arial" charset="0"/>
                </a:rPr>
                <a:t>Cabel</a:t>
              </a:r>
              <a:r>
                <a:rPr lang="en-US" altLang="zh-CN" sz="1200" b="1" dirty="0" smtClean="0">
                  <a:latin typeface="Arial" charset="0"/>
                </a:rPr>
                <a:t> 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27" name="直線單箭頭接點 26"/>
            <p:cNvCxnSpPr>
              <a:stCxn id="21" idx="2"/>
              <a:endCxn id="26" idx="0"/>
            </p:cNvCxnSpPr>
            <p:nvPr/>
          </p:nvCxnSpPr>
          <p:spPr>
            <a:xfrm>
              <a:off x="3707756" y="1556792"/>
              <a:ext cx="0" cy="27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utoShape 108"/>
            <p:cNvSpPr>
              <a:spLocks noChangeArrowheads="1"/>
            </p:cNvSpPr>
            <p:nvPr/>
          </p:nvSpPr>
          <p:spPr bwMode="auto">
            <a:xfrm>
              <a:off x="2987824" y="2407295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Power/B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29" name="直線單箭頭接點 28"/>
            <p:cNvCxnSpPr>
              <a:stCxn id="26" idx="2"/>
              <a:endCxn id="28" idx="0"/>
            </p:cNvCxnSpPr>
            <p:nvPr/>
          </p:nvCxnSpPr>
          <p:spPr>
            <a:xfrm>
              <a:off x="3707756" y="2132856"/>
              <a:ext cx="0" cy="27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4505150" y="1807872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 Box 317"/>
            <p:cNvSpPr txBox="1">
              <a:spLocks noChangeArrowheads="1"/>
            </p:cNvSpPr>
            <p:nvPr/>
          </p:nvSpPr>
          <p:spPr bwMode="auto">
            <a:xfrm>
              <a:off x="4572000" y="1852306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sp>
          <p:nvSpPr>
            <p:cNvPr id="32" name="AutoShape 108"/>
            <p:cNvSpPr>
              <a:spLocks noChangeArrowheads="1"/>
            </p:cNvSpPr>
            <p:nvPr/>
          </p:nvSpPr>
          <p:spPr bwMode="auto">
            <a:xfrm>
              <a:off x="2987824" y="2983359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1200" b="1" dirty="0" smtClean="0">
                  <a:latin typeface="Arial" charset="0"/>
                </a:rPr>
                <a:t>Main Frame 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40" name="直線單箭頭接點 39"/>
            <p:cNvCxnSpPr>
              <a:endCxn id="50" idx="0"/>
            </p:cNvCxnSpPr>
            <p:nvPr/>
          </p:nvCxnSpPr>
          <p:spPr>
            <a:xfrm>
              <a:off x="3707756" y="3861048"/>
              <a:ext cx="5779" cy="2739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utoShape 155"/>
            <p:cNvSpPr>
              <a:spLocks noChangeArrowheads="1"/>
            </p:cNvSpPr>
            <p:nvPr/>
          </p:nvSpPr>
          <p:spPr bwMode="auto">
            <a:xfrm>
              <a:off x="2915816" y="4135021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Cosmetic</a:t>
              </a:r>
              <a:endParaRPr lang="en-US" altLang="zh-TW" sz="1200" b="1" dirty="0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4499992" y="4207029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54" name="Rectangle 117"/>
            <p:cNvSpPr>
              <a:spLocks noChangeArrowheads="1"/>
            </p:cNvSpPr>
            <p:nvPr/>
          </p:nvSpPr>
          <p:spPr bwMode="auto">
            <a:xfrm>
              <a:off x="4952033" y="4235852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57" name="直線單箭頭接點 56"/>
            <p:cNvCxnSpPr/>
            <p:nvPr/>
          </p:nvCxnSpPr>
          <p:spPr>
            <a:xfrm>
              <a:off x="4499992" y="4423053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圖案 168"/>
            <p:cNvCxnSpPr>
              <a:stCxn id="54" idx="0"/>
            </p:cNvCxnSpPr>
            <p:nvPr/>
          </p:nvCxnSpPr>
          <p:spPr>
            <a:xfrm rot="16200000" flipV="1">
              <a:off x="4347144" y="3352926"/>
              <a:ext cx="243687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AutoShape 155"/>
            <p:cNvSpPr>
              <a:spLocks noChangeArrowheads="1"/>
            </p:cNvSpPr>
            <p:nvPr/>
          </p:nvSpPr>
          <p:spPr bwMode="auto">
            <a:xfrm>
              <a:off x="2915816" y="5000277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/>
                <a:t>Touch Test</a:t>
              </a:r>
              <a:endParaRPr lang="en-US" altLang="zh-TW" sz="1200" b="1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4519984" y="5288310"/>
              <a:ext cx="368771" cy="1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117"/>
            <p:cNvSpPr>
              <a:spLocks noChangeArrowheads="1"/>
            </p:cNvSpPr>
            <p:nvPr/>
          </p:nvSpPr>
          <p:spPr bwMode="auto">
            <a:xfrm>
              <a:off x="4880024" y="5144294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66" name="圖案 168"/>
            <p:cNvCxnSpPr/>
            <p:nvPr/>
          </p:nvCxnSpPr>
          <p:spPr>
            <a:xfrm rot="10800000">
              <a:off x="3707904" y="4856262"/>
              <a:ext cx="1470150" cy="288033"/>
            </a:xfrm>
            <a:prstGeom prst="bentConnector3">
              <a:avLst>
                <a:gd name="adj1" fmla="val 12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4447976" y="5033722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cxnSp>
          <p:nvCxnSpPr>
            <p:cNvPr id="71" name="直線單箭頭接點 70"/>
            <p:cNvCxnSpPr>
              <a:stCxn id="50" idx="2"/>
              <a:endCxn id="63" idx="0"/>
            </p:cNvCxnSpPr>
            <p:nvPr/>
          </p:nvCxnSpPr>
          <p:spPr>
            <a:xfrm>
              <a:off x="3713535" y="4723983"/>
              <a:ext cx="0" cy="2762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 Box 25"/>
            <p:cNvSpPr txBox="1">
              <a:spLocks noChangeArrowheads="1"/>
            </p:cNvSpPr>
            <p:nvPr/>
          </p:nvSpPr>
          <p:spPr bwMode="auto">
            <a:xfrm>
              <a:off x="3259186" y="4725144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cxnSp>
          <p:nvCxnSpPr>
            <p:cNvPr id="73" name="直線單箭頭接點 72"/>
            <p:cNvCxnSpPr>
              <a:stCxn id="28" idx="2"/>
              <a:endCxn id="32" idx="0"/>
            </p:cNvCxnSpPr>
            <p:nvPr/>
          </p:nvCxnSpPr>
          <p:spPr>
            <a:xfrm>
              <a:off x="3707756" y="2708920"/>
              <a:ext cx="0" cy="27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>
              <a:stCxn id="63" idx="2"/>
              <a:endCxn id="80" idx="0"/>
            </p:cNvCxnSpPr>
            <p:nvPr/>
          </p:nvCxnSpPr>
          <p:spPr>
            <a:xfrm flipH="1">
              <a:off x="3707904" y="5589239"/>
              <a:ext cx="5631" cy="28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59"/>
            <p:cNvSpPr>
              <a:spLocks noChangeArrowheads="1"/>
            </p:cNvSpPr>
            <p:nvPr/>
          </p:nvSpPr>
          <p:spPr bwMode="auto">
            <a:xfrm>
              <a:off x="2987824" y="5877272"/>
              <a:ext cx="1440160" cy="36004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err="1" smtClean="0">
                  <a:cs typeface="Arial Unicode MS" pitchFamily="34" charset="-122"/>
                </a:rPr>
                <a:t>Glass&amp;Panel</a:t>
              </a:r>
              <a:r>
                <a:rPr lang="en-US" altLang="zh-CN" sz="1200" b="1" dirty="0" smtClean="0">
                  <a:cs typeface="Arial Unicode MS" pitchFamily="34" charset="-122"/>
                </a:rPr>
                <a:t> End</a:t>
              </a:r>
              <a:endParaRPr lang="zh-TW" altLang="en-US" sz="1200" b="1" dirty="0">
                <a:cs typeface="Arial Unicode MS" pitchFamily="34" charset="-122"/>
              </a:endParaRPr>
            </a:p>
          </p:txBody>
        </p:sp>
        <p:sp>
          <p:nvSpPr>
            <p:cNvPr id="94" name="Text Box 25"/>
            <p:cNvSpPr txBox="1">
              <a:spLocks noChangeArrowheads="1"/>
            </p:cNvSpPr>
            <p:nvPr/>
          </p:nvSpPr>
          <p:spPr bwMode="auto">
            <a:xfrm>
              <a:off x="3275856" y="5589240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36" name="AutoShape 108"/>
            <p:cNvSpPr>
              <a:spLocks noChangeArrowheads="1"/>
            </p:cNvSpPr>
            <p:nvPr/>
          </p:nvSpPr>
          <p:spPr bwMode="auto">
            <a:xfrm>
              <a:off x="2987824" y="3559423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err="1" smtClean="0">
                  <a:latin typeface="Arial" charset="0"/>
                </a:rPr>
                <a:t>Mas</a:t>
              </a:r>
              <a:r>
                <a:rPr lang="en-US" altLang="zh-CN" sz="1200" b="1" dirty="0" smtClean="0">
                  <a:latin typeface="Arial" charset="0"/>
                </a:rPr>
                <a:t>-Touch/B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37" name="直線單箭頭接點 36"/>
            <p:cNvCxnSpPr/>
            <p:nvPr/>
          </p:nvCxnSpPr>
          <p:spPr>
            <a:xfrm>
              <a:off x="3707904" y="3284984"/>
              <a:ext cx="0" cy="27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-5755"/>
            <a:ext cx="9293225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Cleaning Room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Production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After </a:t>
            </a:r>
            <a:r>
              <a:rPr kumimoji="0"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Flow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623" y="44624"/>
            <a:ext cx="7841753" cy="72082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leaning Room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Flow Chart</a:t>
            </a:r>
          </a:p>
        </p:txBody>
      </p:sp>
      <p:grpSp>
        <p:nvGrpSpPr>
          <p:cNvPr id="30" name="群組 29"/>
          <p:cNvGrpSpPr/>
          <p:nvPr/>
        </p:nvGrpSpPr>
        <p:grpSpPr>
          <a:xfrm>
            <a:off x="1619672" y="1399878"/>
            <a:ext cx="6336704" cy="4405386"/>
            <a:chOff x="1619672" y="1399878"/>
            <a:chExt cx="6336704" cy="4405386"/>
          </a:xfrm>
        </p:grpSpPr>
        <p:sp>
          <p:nvSpPr>
            <p:cNvPr id="14" name="AutoShape 4"/>
            <p:cNvSpPr>
              <a:spLocks noChangeArrowheads="1"/>
            </p:cNvSpPr>
            <p:nvPr/>
          </p:nvSpPr>
          <p:spPr bwMode="auto">
            <a:xfrm>
              <a:off x="1650371" y="1399878"/>
              <a:ext cx="1701277" cy="515590"/>
            </a:xfrm>
            <a:prstGeom prst="diamond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cs typeface="Arial" pitchFamily="34" charset="0"/>
                </a:rPr>
                <a:t>Cosmetic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1715914" y="2119958"/>
              <a:ext cx="1511998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TW" sz="1200" b="1" dirty="0" smtClean="0"/>
                <a:t>Panel Input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8" name="AutoShape 7"/>
            <p:cNvSpPr>
              <a:spLocks noChangeArrowheads="1"/>
            </p:cNvSpPr>
            <p:nvPr/>
          </p:nvSpPr>
          <p:spPr bwMode="auto">
            <a:xfrm>
              <a:off x="1692215" y="2768030"/>
              <a:ext cx="1612483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514350" indent="-514350" algn="ctr"/>
              <a:r>
                <a:rPr lang="en-US" altLang="zh-TW" sz="1200" b="1" dirty="0" smtClean="0"/>
                <a:t>Panel Cosmetic</a:t>
              </a:r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2496777" y="1929756"/>
              <a:ext cx="0" cy="180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sz="12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1873822" y="1903934"/>
              <a:ext cx="7837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PASS</a:t>
              </a:r>
            </a:p>
          </p:txBody>
        </p:sp>
        <p:sp>
          <p:nvSpPr>
            <p:cNvPr id="39" name="Text Box 23"/>
            <p:cNvSpPr txBox="1">
              <a:spLocks noChangeArrowheads="1"/>
            </p:cNvSpPr>
            <p:nvPr/>
          </p:nvSpPr>
          <p:spPr bwMode="auto">
            <a:xfrm>
              <a:off x="3978146" y="4640238"/>
              <a:ext cx="78546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NG</a:t>
              </a:r>
            </a:p>
          </p:txBody>
        </p:sp>
        <p:cxnSp>
          <p:nvCxnSpPr>
            <p:cNvPr id="48" name="AutoShape 33"/>
            <p:cNvCxnSpPr>
              <a:cxnSpLocks noChangeShapeType="1"/>
            </p:cNvCxnSpPr>
            <p:nvPr/>
          </p:nvCxnSpPr>
          <p:spPr bwMode="auto">
            <a:xfrm flipH="1">
              <a:off x="2479849" y="2588030"/>
              <a:ext cx="1693" cy="180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4"/>
            <p:cNvCxnSpPr>
              <a:cxnSpLocks noChangeShapeType="1"/>
            </p:cNvCxnSpPr>
            <p:nvPr/>
          </p:nvCxnSpPr>
          <p:spPr bwMode="auto">
            <a:xfrm>
              <a:off x="2476315" y="3236102"/>
              <a:ext cx="0" cy="180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0" name="AutoShape 35"/>
            <p:cNvCxnSpPr>
              <a:cxnSpLocks noChangeShapeType="1"/>
            </p:cNvCxnSpPr>
            <p:nvPr/>
          </p:nvCxnSpPr>
          <p:spPr bwMode="auto">
            <a:xfrm flipH="1">
              <a:off x="2476315" y="3848150"/>
              <a:ext cx="0" cy="180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39"/>
            <p:cNvCxnSpPr>
              <a:cxnSpLocks noChangeShapeType="1"/>
            </p:cNvCxnSpPr>
            <p:nvPr/>
          </p:nvCxnSpPr>
          <p:spPr bwMode="auto">
            <a:xfrm>
              <a:off x="2460064" y="4496222"/>
              <a:ext cx="0" cy="180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7" name="AutoShape 7"/>
            <p:cNvSpPr>
              <a:spLocks noChangeArrowheads="1"/>
            </p:cNvSpPr>
            <p:nvPr/>
          </p:nvSpPr>
          <p:spPr bwMode="auto">
            <a:xfrm>
              <a:off x="1708466" y="3416102"/>
              <a:ext cx="1613249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514350" indent="-514350" algn="ctr"/>
              <a:r>
                <a:rPr lang="en-US" altLang="zh-TW" sz="1200" b="1" dirty="0" smtClean="0"/>
                <a:t> Panel  C</a:t>
              </a:r>
              <a:r>
                <a:rPr lang="en-US" altLang="zh-CN" sz="1200" b="1" dirty="0" smtClean="0"/>
                <a:t>ombine</a:t>
              </a:r>
              <a:endParaRPr lang="en-US" altLang="zh-TW" sz="1200" b="1" dirty="0" smtClean="0"/>
            </a:p>
          </p:txBody>
        </p:sp>
        <p:sp>
          <p:nvSpPr>
            <p:cNvPr id="56" name="AutoShape 7"/>
            <p:cNvSpPr>
              <a:spLocks noChangeArrowheads="1"/>
            </p:cNvSpPr>
            <p:nvPr/>
          </p:nvSpPr>
          <p:spPr bwMode="auto">
            <a:xfrm>
              <a:off x="1708466" y="4028150"/>
              <a:ext cx="1613249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514350" indent="-514350" algn="ctr"/>
              <a:r>
                <a:rPr lang="en-US" altLang="zh-TW" sz="1200" b="1" dirty="0" smtClean="0"/>
                <a:t>Panel Test</a:t>
              </a:r>
            </a:p>
          </p:txBody>
        </p:sp>
        <p:sp>
          <p:nvSpPr>
            <p:cNvPr id="57" name="AutoShape 4"/>
            <p:cNvSpPr>
              <a:spLocks noChangeArrowheads="1"/>
            </p:cNvSpPr>
            <p:nvPr/>
          </p:nvSpPr>
          <p:spPr bwMode="auto">
            <a:xfrm>
              <a:off x="1631453" y="5360318"/>
              <a:ext cx="1701277" cy="444946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cs typeface="Arial" pitchFamily="34" charset="0"/>
                </a:rPr>
                <a:t>FA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59" name="Text Box 21"/>
            <p:cNvSpPr txBox="1">
              <a:spLocks noChangeArrowheads="1"/>
            </p:cNvSpPr>
            <p:nvPr/>
          </p:nvSpPr>
          <p:spPr bwMode="auto">
            <a:xfrm>
              <a:off x="3826268" y="1615902"/>
              <a:ext cx="7837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NG</a:t>
              </a:r>
            </a:p>
          </p:txBody>
        </p:sp>
        <p:sp>
          <p:nvSpPr>
            <p:cNvPr id="79" name="Rectangle 11"/>
            <p:cNvSpPr>
              <a:spLocks noChangeArrowheads="1"/>
            </p:cNvSpPr>
            <p:nvPr/>
          </p:nvSpPr>
          <p:spPr bwMode="auto">
            <a:xfrm>
              <a:off x="6452878" y="3200078"/>
              <a:ext cx="1071450" cy="504056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ts val="0"/>
                </a:spcBef>
              </a:pP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  <a:p>
              <a:pPr algn="ctr" eaLnBrk="0" hangingPunct="0">
                <a:lnSpc>
                  <a:spcPct val="50000"/>
                </a:lnSpc>
                <a:spcBef>
                  <a:spcPts val="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Panel Repair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81" name="AutoShape 52"/>
            <p:cNvSpPr>
              <a:spLocks noChangeArrowheads="1"/>
            </p:cNvSpPr>
            <p:nvPr/>
          </p:nvSpPr>
          <p:spPr bwMode="auto">
            <a:xfrm>
              <a:off x="4610041" y="3200078"/>
              <a:ext cx="1186095" cy="50405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zh-TW" altLang="en-US" sz="1200" b="1" dirty="0">
                  <a:latin typeface="Arial" pitchFamily="34" charset="0"/>
                  <a:ea typeface="細明體" pitchFamily="49" charset="-120"/>
                  <a:cs typeface="Arial" pitchFamily="34" charset="0"/>
                </a:rPr>
                <a:t>不良刷入</a:t>
              </a:r>
              <a:r>
                <a:rPr kumimoji="0" lang="en-US" altLang="zh-TW" sz="1200" b="1" dirty="0">
                  <a:latin typeface="Arial" pitchFamily="34" charset="0"/>
                  <a:ea typeface="細明體" pitchFamily="49" charset="-120"/>
                  <a:cs typeface="Arial" pitchFamily="34" charset="0"/>
                </a:rPr>
                <a:t>FIS</a:t>
              </a:r>
            </a:p>
          </p:txBody>
        </p:sp>
        <p:sp>
          <p:nvSpPr>
            <p:cNvPr id="82" name="Line 53"/>
            <p:cNvSpPr>
              <a:spLocks noChangeShapeType="1"/>
            </p:cNvSpPr>
            <p:nvPr/>
          </p:nvSpPr>
          <p:spPr bwMode="auto">
            <a:xfrm flipV="1">
              <a:off x="5796137" y="3488110"/>
              <a:ext cx="66507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4" name="圖案 83"/>
            <p:cNvCxnSpPr>
              <a:stCxn id="14" idx="3"/>
              <a:endCxn id="81" idx="0"/>
            </p:cNvCxnSpPr>
            <p:nvPr/>
          </p:nvCxnSpPr>
          <p:spPr>
            <a:xfrm>
              <a:off x="3351648" y="1657673"/>
              <a:ext cx="1851441" cy="154240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圖案 85"/>
            <p:cNvCxnSpPr>
              <a:stCxn id="32" idx="3"/>
              <a:endCxn id="81" idx="2"/>
            </p:cNvCxnSpPr>
            <p:nvPr/>
          </p:nvCxnSpPr>
          <p:spPr>
            <a:xfrm flipV="1">
              <a:off x="3320949" y="3704134"/>
              <a:ext cx="1882141" cy="122992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圖案 27"/>
            <p:cNvCxnSpPr>
              <a:stCxn id="79" idx="3"/>
              <a:endCxn id="14" idx="0"/>
            </p:cNvCxnSpPr>
            <p:nvPr/>
          </p:nvCxnSpPr>
          <p:spPr>
            <a:xfrm flipH="1" flipV="1">
              <a:off x="2501010" y="1399878"/>
              <a:ext cx="5023318" cy="2052228"/>
            </a:xfrm>
            <a:prstGeom prst="bentConnector4">
              <a:avLst>
                <a:gd name="adj1" fmla="val -4551"/>
                <a:gd name="adj2" fmla="val 111139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 Box 19"/>
            <p:cNvSpPr txBox="1">
              <a:spLocks noChangeArrowheads="1"/>
            </p:cNvSpPr>
            <p:nvPr/>
          </p:nvSpPr>
          <p:spPr bwMode="auto">
            <a:xfrm>
              <a:off x="7172603" y="2276872"/>
              <a:ext cx="7837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Arial" pitchFamily="34" charset="0"/>
                  <a:ea typeface="細明體" pitchFamily="49" charset="-120"/>
                  <a:cs typeface="Arial" pitchFamily="34" charset="0"/>
                </a:rPr>
                <a:t>PASS</a:t>
              </a:r>
            </a:p>
          </p:txBody>
        </p:sp>
        <p:sp>
          <p:nvSpPr>
            <p:cNvPr id="32" name="AutoShape 4"/>
            <p:cNvSpPr>
              <a:spLocks noChangeArrowheads="1"/>
            </p:cNvSpPr>
            <p:nvPr/>
          </p:nvSpPr>
          <p:spPr bwMode="auto">
            <a:xfrm>
              <a:off x="1619672" y="4676262"/>
              <a:ext cx="1701277" cy="515590"/>
            </a:xfrm>
            <a:prstGeom prst="diamond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cs typeface="Arial" pitchFamily="34" charset="0"/>
                </a:rPr>
                <a:t>Cosmetic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cxnSp>
          <p:nvCxnSpPr>
            <p:cNvPr id="33" name="AutoShape 39"/>
            <p:cNvCxnSpPr>
              <a:cxnSpLocks noChangeShapeType="1"/>
            </p:cNvCxnSpPr>
            <p:nvPr/>
          </p:nvCxnSpPr>
          <p:spPr bwMode="auto">
            <a:xfrm>
              <a:off x="2476315" y="5180318"/>
              <a:ext cx="0" cy="180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82203" y="476672"/>
            <a:ext cx="524192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zh-CN" altLang="en-US" sz="3200" b="1" dirty="0" smtClean="0">
                <a:solidFill>
                  <a:srgbClr val="1C1C1C"/>
                </a:solidFill>
                <a:latin typeface="+mn-lt"/>
              </a:rPr>
              <a:t>简报纲要</a:t>
            </a:r>
            <a:endParaRPr lang="en-US" altLang="zh-TW" sz="3200" b="1" dirty="0">
              <a:solidFill>
                <a:srgbClr val="1C1C1C"/>
              </a:solidFill>
              <a:latin typeface="+mn-lt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39552" y="1268760"/>
            <a:ext cx="8136904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zh-TW" sz="2800" dirty="0" smtClean="0">
                <a:latin typeface="+mn-lt"/>
              </a:rPr>
              <a:t>Glossary &amp; FIS Website</a:t>
            </a:r>
          </a:p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zh-CN" sz="2800" dirty="0" smtClean="0">
                <a:latin typeface="+mn-lt"/>
              </a:rPr>
              <a:t>AIO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Production Flow Chart</a:t>
            </a:r>
            <a:endParaRPr lang="zh-TW" altLang="en-US" sz="2800" dirty="0">
              <a:latin typeface="+mn-lt"/>
            </a:endParaRPr>
          </a:p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zh-TW" sz="2800" dirty="0" smtClean="0">
                <a:latin typeface="+mn-lt"/>
              </a:rPr>
              <a:t>SMT </a:t>
            </a:r>
            <a:r>
              <a:rPr lang="en-US" altLang="en-US" sz="2800" dirty="0" smtClean="0">
                <a:latin typeface="+mn-lt"/>
              </a:rPr>
              <a:t>Flow </a:t>
            </a:r>
            <a:r>
              <a:rPr lang="en-US" altLang="zh-TW" sz="2800" dirty="0" err="1" smtClean="0">
                <a:latin typeface="+mn-lt"/>
              </a:rPr>
              <a:t>C</a:t>
            </a:r>
            <a:r>
              <a:rPr lang="en-US" altLang="en-US" sz="2800" dirty="0" err="1" smtClean="0">
                <a:latin typeface="+mn-lt"/>
              </a:rPr>
              <a:t>hart&amp;</a:t>
            </a:r>
            <a:r>
              <a:rPr lang="en-US" altLang="zh-TW" sz="2800" dirty="0" err="1" smtClean="0">
                <a:latin typeface="+mn-lt"/>
              </a:rPr>
              <a:t>FIS</a:t>
            </a:r>
            <a:r>
              <a:rPr lang="en-US" altLang="zh-TW" sz="2800" dirty="0" smtClean="0">
                <a:latin typeface="+mn-lt"/>
              </a:rPr>
              <a:t> </a:t>
            </a:r>
            <a:r>
              <a:rPr lang="en-US" altLang="en-US" sz="2800" dirty="0" smtClean="0">
                <a:latin typeface="+mn-lt"/>
              </a:rPr>
              <a:t>Flow </a:t>
            </a:r>
            <a:r>
              <a:rPr lang="en-US" altLang="zh-TW" sz="2800" dirty="0" smtClean="0">
                <a:latin typeface="+mn-lt"/>
              </a:rPr>
              <a:t>C</a:t>
            </a:r>
            <a:r>
              <a:rPr lang="en-US" altLang="en-US" sz="2800" dirty="0" smtClean="0">
                <a:latin typeface="+mn-lt"/>
              </a:rPr>
              <a:t>hart</a:t>
            </a:r>
            <a:r>
              <a:rPr lang="en-US" altLang="zh-TW" sz="2800" dirty="0" smtClean="0">
                <a:latin typeface="+mn-lt"/>
              </a:rPr>
              <a:t>&amp; FIS Station</a:t>
            </a:r>
          </a:p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zh-TW" sz="2800" dirty="0" smtClean="0">
                <a:latin typeface="+mn-lt"/>
              </a:rPr>
              <a:t>W/S </a:t>
            </a:r>
            <a:r>
              <a:rPr lang="en-US" altLang="en-US" sz="2800" dirty="0" smtClean="0">
                <a:latin typeface="+mn-lt"/>
              </a:rPr>
              <a:t>Flow </a:t>
            </a:r>
            <a:r>
              <a:rPr lang="en-US" altLang="zh-TW" sz="2800" dirty="0" err="1" smtClean="0">
                <a:latin typeface="+mn-lt"/>
              </a:rPr>
              <a:t>C</a:t>
            </a:r>
            <a:r>
              <a:rPr lang="en-US" altLang="en-US" sz="2800" dirty="0" err="1" smtClean="0">
                <a:latin typeface="+mn-lt"/>
              </a:rPr>
              <a:t>hart&amp;</a:t>
            </a:r>
            <a:r>
              <a:rPr lang="en-US" altLang="zh-TW" sz="2800" dirty="0" err="1" smtClean="0">
                <a:latin typeface="+mn-lt"/>
              </a:rPr>
              <a:t>FIS</a:t>
            </a:r>
            <a:r>
              <a:rPr lang="en-US" altLang="zh-TW" sz="2800" dirty="0" smtClean="0">
                <a:latin typeface="+mn-lt"/>
              </a:rPr>
              <a:t> </a:t>
            </a:r>
            <a:r>
              <a:rPr lang="en-US" altLang="en-US" sz="2800" dirty="0" smtClean="0">
                <a:latin typeface="+mn-lt"/>
              </a:rPr>
              <a:t>Flow </a:t>
            </a:r>
            <a:r>
              <a:rPr lang="en-US" altLang="zh-TW" sz="2800" dirty="0" smtClean="0">
                <a:latin typeface="+mn-lt"/>
              </a:rPr>
              <a:t>C</a:t>
            </a:r>
            <a:r>
              <a:rPr lang="en-US" altLang="en-US" sz="2800" dirty="0" smtClean="0">
                <a:latin typeface="+mn-lt"/>
              </a:rPr>
              <a:t>hart </a:t>
            </a:r>
            <a:r>
              <a:rPr lang="en-US" altLang="zh-TW" sz="2800" dirty="0" smtClean="0">
                <a:latin typeface="+mn-lt"/>
              </a:rPr>
              <a:t>&amp; FIS Station</a:t>
            </a:r>
            <a:endParaRPr lang="zh-TW" altLang="en-US" sz="2800" dirty="0">
              <a:latin typeface="+mn-lt"/>
            </a:endParaRPr>
          </a:p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en-US" sz="2800" dirty="0" smtClean="0">
                <a:latin typeface="+mn-lt"/>
              </a:rPr>
              <a:t>SA </a:t>
            </a:r>
            <a:r>
              <a:rPr lang="en-US" altLang="en-US" sz="2800" dirty="0">
                <a:latin typeface="+mn-lt"/>
              </a:rPr>
              <a:t>Flow </a:t>
            </a:r>
            <a:r>
              <a:rPr lang="en-US" altLang="en-US" sz="2800" dirty="0" err="1" smtClean="0">
                <a:latin typeface="+mn-lt"/>
              </a:rPr>
              <a:t>Chart&amp;</a:t>
            </a:r>
            <a:r>
              <a:rPr lang="en-US" altLang="zh-TW" sz="2800" dirty="0" err="1" smtClean="0">
                <a:latin typeface="+mn-lt"/>
              </a:rPr>
              <a:t>FIS</a:t>
            </a:r>
            <a:r>
              <a:rPr lang="en-US" altLang="zh-TW" sz="2800" dirty="0" smtClean="0">
                <a:latin typeface="+mn-lt"/>
              </a:rPr>
              <a:t> </a:t>
            </a:r>
            <a:r>
              <a:rPr lang="en-US" altLang="en-US" sz="2800" dirty="0" smtClean="0">
                <a:latin typeface="+mn-lt"/>
              </a:rPr>
              <a:t>Flow </a:t>
            </a:r>
            <a:r>
              <a:rPr lang="en-US" altLang="zh-TW" sz="2800" dirty="0" smtClean="0">
                <a:latin typeface="+mn-lt"/>
              </a:rPr>
              <a:t>C</a:t>
            </a:r>
            <a:r>
              <a:rPr lang="en-US" altLang="en-US" sz="2800" dirty="0" smtClean="0">
                <a:latin typeface="+mn-lt"/>
              </a:rPr>
              <a:t>hart</a:t>
            </a:r>
            <a:r>
              <a:rPr lang="en-US" altLang="zh-TW" sz="2800" dirty="0" smtClean="0">
                <a:latin typeface="+mn-lt"/>
              </a:rPr>
              <a:t>&amp; FIS Station</a:t>
            </a:r>
          </a:p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en-US" sz="2800" dirty="0" smtClean="0">
                <a:latin typeface="+mn-lt"/>
              </a:rPr>
              <a:t>HDD COPY </a:t>
            </a:r>
            <a:r>
              <a:rPr lang="en-US" altLang="zh-TW" sz="2800" dirty="0" smtClean="0">
                <a:latin typeface="+mn-lt"/>
              </a:rPr>
              <a:t>FIS </a:t>
            </a:r>
            <a:r>
              <a:rPr lang="en-US" altLang="en-US" sz="2800" dirty="0" smtClean="0">
                <a:latin typeface="+mn-lt"/>
              </a:rPr>
              <a:t>Flow </a:t>
            </a:r>
            <a:r>
              <a:rPr lang="en-US" altLang="zh-TW" sz="2800" dirty="0" err="1" smtClean="0">
                <a:latin typeface="+mn-lt"/>
              </a:rPr>
              <a:t>C</a:t>
            </a:r>
            <a:r>
              <a:rPr lang="en-US" altLang="en-US" sz="2800" dirty="0" err="1" smtClean="0">
                <a:latin typeface="+mn-lt"/>
              </a:rPr>
              <a:t>hart</a:t>
            </a:r>
            <a:r>
              <a:rPr lang="en-US" altLang="en-US" sz="2800" dirty="0" err="1" smtClean="0"/>
              <a:t>&amp;</a:t>
            </a:r>
            <a:r>
              <a:rPr lang="en-US" altLang="zh-TW" sz="2800" dirty="0" err="1" smtClean="0"/>
              <a:t>FIS</a:t>
            </a:r>
            <a:r>
              <a:rPr lang="en-US" altLang="zh-TW" sz="2800" dirty="0" smtClean="0"/>
              <a:t> </a:t>
            </a:r>
            <a:r>
              <a:rPr lang="en-US" altLang="en-US" sz="2800" dirty="0" smtClean="0"/>
              <a:t>Flow </a:t>
            </a:r>
            <a:r>
              <a:rPr lang="en-US" altLang="zh-TW" sz="2800" dirty="0" smtClean="0"/>
              <a:t>C</a:t>
            </a:r>
            <a:r>
              <a:rPr lang="en-US" altLang="en-US" sz="2800" dirty="0" smtClean="0"/>
              <a:t>hart</a:t>
            </a:r>
            <a:r>
              <a:rPr lang="en-US" altLang="zh-TW" sz="2800" dirty="0" smtClean="0"/>
              <a:t>&amp;</a:t>
            </a:r>
            <a:r>
              <a:rPr lang="en-US" altLang="zh-TW" sz="2800" dirty="0" smtClean="0">
                <a:latin typeface="+mn-lt"/>
              </a:rPr>
              <a:t>&amp; FIS Station</a:t>
            </a:r>
            <a:r>
              <a:rPr lang="en-US" altLang="en-US" sz="2800" dirty="0" smtClean="0">
                <a:latin typeface="+mn-lt"/>
              </a:rPr>
              <a:t> </a:t>
            </a:r>
            <a:endParaRPr lang="en-US" altLang="zh-TW" sz="2800" dirty="0" smtClean="0">
              <a:latin typeface="+mn-lt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62608" y="1052736"/>
            <a:ext cx="6480000" cy="0"/>
          </a:xfrm>
          <a:prstGeom prst="line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zh-TW" altLang="en-US" sz="1800" b="0">
              <a:latin typeface="Arial" charset="0"/>
              <a:ea typeface="新細明體" pitchFamily="18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485640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leaning Room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Panel Input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:OL/ OL Operation/01.</a:t>
            </a:r>
            <a:r>
              <a:rPr lang="en-US" altLang="zh-TW" dirty="0" smtClean="0"/>
              <a:t> Panel Input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3722802" y="194745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3938826" y="233048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938826" y="355462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52120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种类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Panel SN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4901356" cy="231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leaning Room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TW" sz="2400" dirty="0" smtClean="0"/>
              <a:t>Panel Cosmetic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:OL/ OL Operation/02.</a:t>
            </a:r>
            <a:r>
              <a:rPr lang="en-US" altLang="zh-TW" dirty="0" smtClean="0"/>
              <a:t> Panel Cosmetic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3131840" y="1898439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3938826" y="233048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146738" y="357301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52120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Panel SN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良品</a:t>
            </a:r>
            <a:r>
              <a:rPr lang="en-US" altLang="zh-CN" dirty="0" smtClean="0">
                <a:solidFill>
                  <a:schemeClr val="tx1"/>
                </a:solidFill>
              </a:rPr>
              <a:t>code/</a:t>
            </a:r>
            <a:r>
              <a:rPr lang="zh-CN" altLang="en-US" dirty="0" smtClean="0">
                <a:solidFill>
                  <a:schemeClr val="tx1"/>
                </a:solidFill>
              </a:rPr>
              <a:t>不良品</a:t>
            </a:r>
            <a:r>
              <a:rPr lang="en-US" altLang="zh-CN" dirty="0" smtClean="0">
                <a:solidFill>
                  <a:schemeClr val="tx1"/>
                </a:solidFill>
              </a:rPr>
              <a:t>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16832"/>
            <a:ext cx="510066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leaning Room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sz="2400" dirty="0" smtClean="0"/>
              <a:t>C</a:t>
            </a:r>
            <a:r>
              <a:rPr lang="en-US" altLang="zh-CN" sz="2400" dirty="0" smtClean="0"/>
              <a:t>ombine</a:t>
            </a:r>
            <a:endParaRPr lang="en-US" altLang="zh-TW" sz="2400" dirty="0" smtClean="0"/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:OL/ OL Operation/03.</a:t>
            </a:r>
            <a:r>
              <a:rPr lang="en-US" altLang="zh-TW" dirty="0" smtClean="0"/>
              <a:t> Combine </a:t>
            </a:r>
            <a:r>
              <a:rPr lang="en-US" altLang="zh-TW" dirty="0" err="1" smtClean="0"/>
              <a:t>PanelId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3347864" y="194745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3491880" y="227687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987824" y="371703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52120" y="2060848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Panel SN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Sensor/CT/DSPB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TW" dirty="0" smtClean="0">
                <a:solidFill>
                  <a:schemeClr val="tx1"/>
                </a:solidFill>
              </a:rPr>
              <a:t>PS:</a:t>
            </a:r>
            <a:r>
              <a:rPr lang="zh-CN" altLang="en-US" dirty="0" smtClean="0">
                <a:solidFill>
                  <a:schemeClr val="tx1"/>
                </a:solidFill>
              </a:rPr>
              <a:t>材料结合顺序表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690559"/>
            <a:ext cx="6192688" cy="2167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流程圖: 程序 19"/>
          <p:cNvSpPr/>
          <p:nvPr/>
        </p:nvSpPr>
        <p:spPr>
          <a:xfrm>
            <a:off x="323528" y="4365104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</a:rPr>
              <a:t>结合顺序：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1403648" y="5589240"/>
            <a:ext cx="936104" cy="792088"/>
          </a:xfrm>
          <a:prstGeom prst="round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4706845" y="899550"/>
            <a:ext cx="1368152" cy="2826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151" y="4509120"/>
            <a:ext cx="2841697" cy="1868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429000"/>
            <a:ext cx="34194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704183"/>
            <a:ext cx="2880320" cy="13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leaning Room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sz="2400" dirty="0" smtClean="0"/>
              <a:t>C</a:t>
            </a:r>
            <a:r>
              <a:rPr lang="en-US" altLang="zh-CN" sz="2400" dirty="0" smtClean="0"/>
              <a:t>ombine Barcode</a:t>
            </a:r>
            <a:endParaRPr lang="en-US" altLang="zh-TW" sz="2400" dirty="0" smtClean="0"/>
          </a:p>
          <a:p>
            <a:pPr marL="514350" indent="-514350">
              <a:buNone/>
            </a:pPr>
            <a:endParaRPr lang="en-US" altLang="zh-CN" sz="2400" dirty="0" smtClean="0"/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9" name="流程圖: 接點 8"/>
          <p:cNvSpPr/>
          <p:nvPr/>
        </p:nvSpPr>
        <p:spPr>
          <a:xfrm>
            <a:off x="4082842" y="254651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流程圖: 接點 11"/>
          <p:cNvSpPr/>
          <p:nvPr/>
        </p:nvSpPr>
        <p:spPr>
          <a:xfrm>
            <a:off x="2714690" y="593426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流程圖: 接點 16"/>
          <p:cNvSpPr/>
          <p:nvPr/>
        </p:nvSpPr>
        <p:spPr>
          <a:xfrm>
            <a:off x="2699792" y="213623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146738" y="372040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流程圖: 程序 23"/>
          <p:cNvSpPr/>
          <p:nvPr/>
        </p:nvSpPr>
        <p:spPr>
          <a:xfrm>
            <a:off x="3923928" y="3140968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CT: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流程圖: 程序 24"/>
          <p:cNvSpPr/>
          <p:nvPr/>
        </p:nvSpPr>
        <p:spPr>
          <a:xfrm>
            <a:off x="323528" y="3068960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SENSOR: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26" name="流程圖: 程序 25"/>
          <p:cNvSpPr/>
          <p:nvPr/>
        </p:nvSpPr>
        <p:spPr>
          <a:xfrm>
            <a:off x="323528" y="4152455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DSPB: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流程圖: 程序 26"/>
          <p:cNvSpPr/>
          <p:nvPr/>
        </p:nvSpPr>
        <p:spPr>
          <a:xfrm>
            <a:off x="395536" y="1344143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Panel: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pic>
        <p:nvPicPr>
          <p:cNvPr id="5120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9603" y="3501008"/>
            <a:ext cx="2866653" cy="184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流程圖: 接點 31"/>
          <p:cNvSpPr/>
          <p:nvPr/>
        </p:nvSpPr>
        <p:spPr>
          <a:xfrm>
            <a:off x="6084168" y="3789040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4521562" cy="216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34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leaning Room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TW" sz="2400" dirty="0" smtClean="0"/>
              <a:t>Panel T</a:t>
            </a:r>
            <a:r>
              <a:rPr lang="en-US" altLang="zh-CN" sz="2400" dirty="0" smtClean="0"/>
              <a:t>est</a:t>
            </a:r>
            <a:endParaRPr lang="en-US" altLang="zh-TW" sz="2400" dirty="0" smtClean="0"/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:OL/ OL Operation/04.</a:t>
            </a:r>
            <a:r>
              <a:rPr lang="en-US" altLang="zh-TW" dirty="0" smtClean="0"/>
              <a:t> Panel Test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699792" y="197044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3938826" y="233048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987824" y="357301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52120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Panel SN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良品</a:t>
            </a:r>
            <a:r>
              <a:rPr lang="en-US" altLang="zh-CN" dirty="0" smtClean="0">
                <a:solidFill>
                  <a:schemeClr val="tx1"/>
                </a:solidFill>
              </a:rPr>
              <a:t>code/</a:t>
            </a:r>
            <a:r>
              <a:rPr lang="zh-CN" altLang="en-US" dirty="0" smtClean="0">
                <a:solidFill>
                  <a:schemeClr val="tx1"/>
                </a:solidFill>
              </a:rPr>
              <a:t>不良品</a:t>
            </a:r>
            <a:r>
              <a:rPr lang="en-US" altLang="zh-CN" dirty="0" smtClean="0">
                <a:solidFill>
                  <a:schemeClr val="tx1"/>
                </a:solidFill>
              </a:rPr>
              <a:t>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35</a:t>
            </a:fld>
            <a:endParaRPr lang="zh-TW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16832"/>
            <a:ext cx="6200485" cy="341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leaning Room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zh-TW" sz="2400" dirty="0" smtClean="0"/>
              <a:t>FIS</a:t>
            </a:r>
            <a:r>
              <a:rPr lang="zh-TW" altLang="en-US" sz="2400" dirty="0" smtClean="0"/>
              <a:t>過站記錄查詢</a:t>
            </a:r>
            <a:endParaRPr lang="en-US" altLang="zh-TW" sz="2400" dirty="0" smtClean="0"/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:OL/ OL Report/05.</a:t>
            </a:r>
            <a:r>
              <a:rPr lang="zh-TW" altLang="en-US" dirty="0" smtClean="0"/>
              <a:t>過站記錄查詢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9" name="矩形 8"/>
          <p:cNvSpPr/>
          <p:nvPr/>
        </p:nvSpPr>
        <p:spPr>
          <a:xfrm>
            <a:off x="6768752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Panel SN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FIS</a:t>
            </a:r>
            <a:r>
              <a:rPr lang="zh-CN" altLang="en-US" dirty="0" smtClean="0">
                <a:solidFill>
                  <a:schemeClr val="tx1"/>
                </a:solidFill>
              </a:rPr>
              <a:t>过站记录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dirty="0" smtClean="0">
                <a:solidFill>
                  <a:schemeClr val="tx1"/>
                </a:solidFill>
              </a:rPr>
              <a:t>      </a:t>
            </a:r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err="1" smtClean="0">
                <a:solidFill>
                  <a:schemeClr val="tx1"/>
                </a:solidFill>
              </a:rPr>
              <a:t>SnoLog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dirty="0" smtClean="0">
                <a:solidFill>
                  <a:schemeClr val="tx1"/>
                </a:solidFill>
              </a:rPr>
              <a:t>不良品记录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dirty="0" smtClean="0">
                <a:solidFill>
                  <a:schemeClr val="tx1"/>
                </a:solidFill>
              </a:rPr>
              <a:t>结合</a:t>
            </a:r>
            <a:r>
              <a:rPr lang="en-US" altLang="zh-CN" dirty="0" smtClean="0">
                <a:solidFill>
                  <a:schemeClr val="tx1"/>
                </a:solidFill>
              </a:rPr>
              <a:t>K/P</a:t>
            </a:r>
            <a:r>
              <a:rPr lang="zh-CN" altLang="en-US" dirty="0" smtClean="0">
                <a:solidFill>
                  <a:schemeClr val="tx1"/>
                </a:solidFill>
              </a:rPr>
              <a:t>资料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0" name="流程圖: 接點 9"/>
          <p:cNvSpPr/>
          <p:nvPr/>
        </p:nvSpPr>
        <p:spPr>
          <a:xfrm>
            <a:off x="4082842" y="194745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流程圖: 接點 10"/>
          <p:cNvSpPr/>
          <p:nvPr/>
        </p:nvSpPr>
        <p:spPr>
          <a:xfrm>
            <a:off x="5148064" y="2636912"/>
            <a:ext cx="417150" cy="306425"/>
          </a:xfrm>
          <a:prstGeom prst="flowChartConnector">
            <a:avLst/>
          </a:prstGeom>
          <a:solidFill>
            <a:srgbClr val="0000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流程圖: 接點 11"/>
          <p:cNvSpPr/>
          <p:nvPr/>
        </p:nvSpPr>
        <p:spPr>
          <a:xfrm>
            <a:off x="4644008" y="3789040"/>
            <a:ext cx="417150" cy="306425"/>
          </a:xfrm>
          <a:prstGeom prst="flowChartConnector">
            <a:avLst/>
          </a:prstGeom>
          <a:solidFill>
            <a:srgbClr val="0000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流程圖: 接點 12"/>
          <p:cNvSpPr/>
          <p:nvPr/>
        </p:nvSpPr>
        <p:spPr>
          <a:xfrm>
            <a:off x="5220072" y="4725144"/>
            <a:ext cx="417150" cy="306425"/>
          </a:xfrm>
          <a:prstGeom prst="flowChartConnector">
            <a:avLst/>
          </a:prstGeom>
          <a:solidFill>
            <a:srgbClr val="0000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1840" y="630932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645200" y="6356350"/>
            <a:ext cx="2133600" cy="365125"/>
          </a:xfrm>
        </p:spPr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36</a:t>
            </a:fld>
            <a:endParaRPr lang="zh-TW" altLang="en-US" dirty="0"/>
          </a:p>
        </p:txBody>
      </p:sp>
      <p:grpSp>
        <p:nvGrpSpPr>
          <p:cNvPr id="118" name="群組 117"/>
          <p:cNvGrpSpPr/>
          <p:nvPr/>
        </p:nvGrpSpPr>
        <p:grpSpPr>
          <a:xfrm>
            <a:off x="35496" y="548680"/>
            <a:ext cx="8780804" cy="5832648"/>
            <a:chOff x="35496" y="548680"/>
            <a:chExt cx="8780804" cy="5832648"/>
          </a:xfrm>
        </p:grpSpPr>
        <p:cxnSp>
          <p:nvCxnSpPr>
            <p:cNvPr id="7" name="直線單箭頭接點 6"/>
            <p:cNvCxnSpPr>
              <a:endCxn id="8" idx="0"/>
            </p:cNvCxnSpPr>
            <p:nvPr/>
          </p:nvCxnSpPr>
          <p:spPr>
            <a:xfrm flipH="1">
              <a:off x="1907556" y="895127"/>
              <a:ext cx="148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utoShape 108"/>
            <p:cNvSpPr>
              <a:spLocks noChangeArrowheads="1"/>
            </p:cNvSpPr>
            <p:nvPr/>
          </p:nvSpPr>
          <p:spPr bwMode="auto">
            <a:xfrm>
              <a:off x="1187624" y="1097558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ODD Housing 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9" name="AutoShape 108"/>
            <p:cNvSpPr>
              <a:spLocks noChangeArrowheads="1"/>
            </p:cNvSpPr>
            <p:nvPr/>
          </p:nvSpPr>
          <p:spPr bwMode="auto">
            <a:xfrm>
              <a:off x="1187624" y="1601614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ODD Bracket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10" name="直線單箭頭接點 9"/>
            <p:cNvCxnSpPr>
              <a:stCxn id="8" idx="2"/>
              <a:endCxn id="9" idx="0"/>
            </p:cNvCxnSpPr>
            <p:nvPr/>
          </p:nvCxnSpPr>
          <p:spPr>
            <a:xfrm>
              <a:off x="1907556" y="1399183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utoShape 108"/>
            <p:cNvSpPr>
              <a:spLocks noChangeArrowheads="1"/>
            </p:cNvSpPr>
            <p:nvPr/>
          </p:nvSpPr>
          <p:spPr bwMode="auto">
            <a:xfrm>
              <a:off x="1187624" y="2105670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err="1" smtClean="0">
                  <a:latin typeface="Arial" charset="0"/>
                </a:rPr>
                <a:t>Bcas</a:t>
              </a:r>
              <a:r>
                <a:rPr lang="en-US" altLang="zh-CN" sz="1200" b="1" dirty="0" smtClean="0">
                  <a:latin typeface="Arial" charset="0"/>
                </a:rPr>
                <a:t>/B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12" name="直線單箭頭接點 11"/>
            <p:cNvCxnSpPr>
              <a:stCxn id="9" idx="2"/>
              <a:endCxn id="11" idx="0"/>
            </p:cNvCxnSpPr>
            <p:nvPr/>
          </p:nvCxnSpPr>
          <p:spPr>
            <a:xfrm>
              <a:off x="1907556" y="1903239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utoShape 108"/>
            <p:cNvSpPr>
              <a:spLocks noChangeArrowheads="1"/>
            </p:cNvSpPr>
            <p:nvPr/>
          </p:nvSpPr>
          <p:spPr bwMode="auto">
            <a:xfrm>
              <a:off x="1187624" y="2609726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CCD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14" name="直線單箭頭接點 13"/>
            <p:cNvCxnSpPr>
              <a:stCxn id="11" idx="2"/>
              <a:endCxn id="13" idx="0"/>
            </p:cNvCxnSpPr>
            <p:nvPr/>
          </p:nvCxnSpPr>
          <p:spPr>
            <a:xfrm>
              <a:off x="1907556" y="2407295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utoShape 108"/>
            <p:cNvSpPr>
              <a:spLocks noChangeArrowheads="1"/>
            </p:cNvSpPr>
            <p:nvPr/>
          </p:nvSpPr>
          <p:spPr bwMode="auto">
            <a:xfrm>
              <a:off x="1187624" y="3113782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Antenna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16" name="直線單箭頭接點 15"/>
            <p:cNvCxnSpPr>
              <a:stCxn id="13" idx="2"/>
              <a:endCxn id="15" idx="0"/>
            </p:cNvCxnSpPr>
            <p:nvPr/>
          </p:nvCxnSpPr>
          <p:spPr>
            <a:xfrm>
              <a:off x="1907556" y="2911351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108"/>
            <p:cNvSpPr>
              <a:spLocks noChangeArrowheads="1"/>
            </p:cNvSpPr>
            <p:nvPr/>
          </p:nvSpPr>
          <p:spPr bwMode="auto">
            <a:xfrm>
              <a:off x="1187624" y="3617838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Speaker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18" name="直線單箭頭接點 17"/>
            <p:cNvCxnSpPr>
              <a:stCxn id="15" idx="2"/>
              <a:endCxn id="17" idx="0"/>
            </p:cNvCxnSpPr>
            <p:nvPr/>
          </p:nvCxnSpPr>
          <p:spPr>
            <a:xfrm>
              <a:off x="1907556" y="3415407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utoShape 108"/>
            <p:cNvSpPr>
              <a:spLocks noChangeArrowheads="1"/>
            </p:cNvSpPr>
            <p:nvPr/>
          </p:nvSpPr>
          <p:spPr bwMode="auto">
            <a:xfrm>
              <a:off x="1187624" y="4121894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MB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20" name="AutoShape 108"/>
            <p:cNvSpPr>
              <a:spLocks noChangeArrowheads="1"/>
            </p:cNvSpPr>
            <p:nvPr/>
          </p:nvSpPr>
          <p:spPr bwMode="auto">
            <a:xfrm>
              <a:off x="1187624" y="4625950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CPU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21" name="直線單箭頭接點 20"/>
            <p:cNvCxnSpPr>
              <a:stCxn id="17" idx="2"/>
              <a:endCxn id="19" idx="0"/>
            </p:cNvCxnSpPr>
            <p:nvPr/>
          </p:nvCxnSpPr>
          <p:spPr>
            <a:xfrm>
              <a:off x="1907556" y="3919463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19" idx="2"/>
              <a:endCxn id="20" idx="0"/>
            </p:cNvCxnSpPr>
            <p:nvPr/>
          </p:nvCxnSpPr>
          <p:spPr>
            <a:xfrm>
              <a:off x="1907556" y="4423519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utoShape 108"/>
            <p:cNvSpPr>
              <a:spLocks noChangeArrowheads="1"/>
            </p:cNvSpPr>
            <p:nvPr/>
          </p:nvSpPr>
          <p:spPr bwMode="auto">
            <a:xfrm>
              <a:off x="1187624" y="5647655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Thermal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pic>
          <p:nvPicPr>
            <p:cNvPr id="26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2627784" y="5085184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 Box 317"/>
            <p:cNvSpPr txBox="1">
              <a:spLocks noChangeArrowheads="1"/>
            </p:cNvSpPr>
            <p:nvPr/>
          </p:nvSpPr>
          <p:spPr bwMode="auto">
            <a:xfrm>
              <a:off x="2694634" y="5129618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sp>
          <p:nvSpPr>
            <p:cNvPr id="28" name="AutoShape 108"/>
            <p:cNvSpPr>
              <a:spLocks noChangeArrowheads="1"/>
            </p:cNvSpPr>
            <p:nvPr/>
          </p:nvSpPr>
          <p:spPr bwMode="auto">
            <a:xfrm>
              <a:off x="1187624" y="6079703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FAN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30" name="AutoShape 108"/>
            <p:cNvSpPr>
              <a:spLocks noChangeArrowheads="1"/>
            </p:cNvSpPr>
            <p:nvPr/>
          </p:nvSpPr>
          <p:spPr bwMode="auto">
            <a:xfrm>
              <a:off x="3723725" y="692696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PSU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32" name="AutoShape 108"/>
            <p:cNvSpPr>
              <a:spLocks noChangeArrowheads="1"/>
            </p:cNvSpPr>
            <p:nvPr/>
          </p:nvSpPr>
          <p:spPr bwMode="auto">
            <a:xfrm>
              <a:off x="3723725" y="1183159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BT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33" name="肘形接點 32"/>
            <p:cNvCxnSpPr>
              <a:stCxn id="28" idx="3"/>
              <a:endCxn id="30" idx="1"/>
            </p:cNvCxnSpPr>
            <p:nvPr/>
          </p:nvCxnSpPr>
          <p:spPr>
            <a:xfrm flipV="1">
              <a:off x="2627487" y="843509"/>
              <a:ext cx="1096238" cy="538700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utoShape 108"/>
            <p:cNvSpPr>
              <a:spLocks noChangeArrowheads="1"/>
            </p:cNvSpPr>
            <p:nvPr/>
          </p:nvSpPr>
          <p:spPr bwMode="auto">
            <a:xfrm>
              <a:off x="3723725" y="1628800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TV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37" name="直線單箭頭接點 36"/>
            <p:cNvCxnSpPr>
              <a:stCxn id="30" idx="2"/>
              <a:endCxn id="32" idx="0"/>
            </p:cNvCxnSpPr>
            <p:nvPr/>
          </p:nvCxnSpPr>
          <p:spPr>
            <a:xfrm>
              <a:off x="4443657" y="994321"/>
              <a:ext cx="0" cy="188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>
              <a:stCxn id="32" idx="2"/>
              <a:endCxn id="36" idx="0"/>
            </p:cNvCxnSpPr>
            <p:nvPr/>
          </p:nvCxnSpPr>
          <p:spPr>
            <a:xfrm>
              <a:off x="4443657" y="1484784"/>
              <a:ext cx="0" cy="144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utoShape 108"/>
            <p:cNvSpPr>
              <a:spLocks noChangeArrowheads="1"/>
            </p:cNvSpPr>
            <p:nvPr/>
          </p:nvSpPr>
          <p:spPr bwMode="auto">
            <a:xfrm>
              <a:off x="3723725" y="2119263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err="1" smtClean="0">
                  <a:latin typeface="Arial" charset="0"/>
                </a:rPr>
                <a:t>Collcet</a:t>
              </a:r>
              <a:r>
                <a:rPr lang="en-US" altLang="zh-CN" sz="1200" b="1" dirty="0" smtClean="0">
                  <a:latin typeface="Arial" charset="0"/>
                </a:rPr>
                <a:t> </a:t>
              </a:r>
              <a:r>
                <a:rPr lang="en-US" altLang="zh-CN" sz="1200" b="1" dirty="0" err="1" smtClean="0">
                  <a:latin typeface="Arial" charset="0"/>
                </a:rPr>
                <a:t>Informations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40" name="AutoShape 108"/>
            <p:cNvSpPr>
              <a:spLocks noChangeArrowheads="1"/>
            </p:cNvSpPr>
            <p:nvPr/>
          </p:nvSpPr>
          <p:spPr bwMode="auto">
            <a:xfrm>
              <a:off x="3723725" y="2623319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err="1" smtClean="0">
                  <a:latin typeface="Arial" charset="0"/>
                </a:rPr>
                <a:t>Wlan</a:t>
              </a:r>
              <a:r>
                <a:rPr lang="en-US" altLang="zh-CN" sz="1200" b="1" dirty="0" smtClean="0">
                  <a:latin typeface="Arial" charset="0"/>
                </a:rPr>
                <a:t>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41" name="直線單箭頭接點 40"/>
            <p:cNvCxnSpPr>
              <a:stCxn id="36" idx="2"/>
              <a:endCxn id="39" idx="0"/>
            </p:cNvCxnSpPr>
            <p:nvPr/>
          </p:nvCxnSpPr>
          <p:spPr>
            <a:xfrm>
              <a:off x="4443657" y="1930425"/>
              <a:ext cx="0" cy="188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40" idx="2"/>
              <a:endCxn id="43" idx="0"/>
            </p:cNvCxnSpPr>
            <p:nvPr/>
          </p:nvCxnSpPr>
          <p:spPr>
            <a:xfrm>
              <a:off x="4443657" y="2924944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utoShape 108"/>
            <p:cNvSpPr>
              <a:spLocks noChangeArrowheads="1"/>
            </p:cNvSpPr>
            <p:nvPr/>
          </p:nvSpPr>
          <p:spPr bwMode="auto">
            <a:xfrm>
              <a:off x="3723725" y="3127375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DDR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44" name="直線單箭頭接點 43"/>
            <p:cNvCxnSpPr>
              <a:stCxn id="39" idx="2"/>
              <a:endCxn id="40" idx="0"/>
            </p:cNvCxnSpPr>
            <p:nvPr/>
          </p:nvCxnSpPr>
          <p:spPr>
            <a:xfrm>
              <a:off x="4443657" y="2420888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5297238" y="2088422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ext Box 317"/>
            <p:cNvSpPr txBox="1">
              <a:spLocks noChangeArrowheads="1"/>
            </p:cNvSpPr>
            <p:nvPr/>
          </p:nvSpPr>
          <p:spPr bwMode="auto">
            <a:xfrm>
              <a:off x="5364088" y="2132856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sp>
          <p:nvSpPr>
            <p:cNvPr id="47" name="AutoShape 108"/>
            <p:cNvSpPr>
              <a:spLocks noChangeArrowheads="1"/>
            </p:cNvSpPr>
            <p:nvPr/>
          </p:nvSpPr>
          <p:spPr bwMode="auto">
            <a:xfrm>
              <a:off x="3723725" y="3573016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IO/B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48" name="AutoShape 108"/>
            <p:cNvSpPr>
              <a:spLocks noChangeArrowheads="1"/>
            </p:cNvSpPr>
            <p:nvPr/>
          </p:nvSpPr>
          <p:spPr bwMode="auto">
            <a:xfrm>
              <a:off x="3723725" y="4063479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Foot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49" name="AutoShape 108"/>
            <p:cNvSpPr>
              <a:spLocks noChangeArrowheads="1"/>
            </p:cNvSpPr>
            <p:nvPr/>
          </p:nvSpPr>
          <p:spPr bwMode="auto">
            <a:xfrm>
              <a:off x="3723725" y="4509120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HDD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50" name="直線單箭頭接點 49"/>
            <p:cNvCxnSpPr>
              <a:stCxn id="47" idx="2"/>
              <a:endCxn id="48" idx="0"/>
            </p:cNvCxnSpPr>
            <p:nvPr/>
          </p:nvCxnSpPr>
          <p:spPr>
            <a:xfrm>
              <a:off x="4443657" y="3874641"/>
              <a:ext cx="0" cy="188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>
              <a:stCxn id="48" idx="2"/>
              <a:endCxn id="49" idx="0"/>
            </p:cNvCxnSpPr>
            <p:nvPr/>
          </p:nvCxnSpPr>
          <p:spPr>
            <a:xfrm>
              <a:off x="4443657" y="4365104"/>
              <a:ext cx="0" cy="144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utoShape 108"/>
            <p:cNvSpPr>
              <a:spLocks noChangeArrowheads="1"/>
            </p:cNvSpPr>
            <p:nvPr/>
          </p:nvSpPr>
          <p:spPr bwMode="auto">
            <a:xfrm>
              <a:off x="3723725" y="4999583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Shielding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53" name="AutoShape 108"/>
            <p:cNvSpPr>
              <a:spLocks noChangeArrowheads="1"/>
            </p:cNvSpPr>
            <p:nvPr/>
          </p:nvSpPr>
          <p:spPr bwMode="auto">
            <a:xfrm>
              <a:off x="3723725" y="5503639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MID Cover</a:t>
              </a:r>
              <a:r>
                <a:rPr lang="en-US" altLang="zh-TW" sz="1200" b="1" dirty="0" smtClean="0">
                  <a:latin typeface="Arial" charset="0"/>
                </a:rPr>
                <a:t> </a:t>
              </a: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54" name="AutoShape 108"/>
            <p:cNvSpPr>
              <a:spLocks noChangeArrowheads="1"/>
            </p:cNvSpPr>
            <p:nvPr/>
          </p:nvSpPr>
          <p:spPr bwMode="auto">
            <a:xfrm>
              <a:off x="3723725" y="6007695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ODD</a:t>
              </a:r>
              <a:r>
                <a:rPr lang="en-US" altLang="zh-TW" sz="1200" b="1" dirty="0" smtClean="0">
                  <a:latin typeface="Arial" charset="0"/>
                </a:rPr>
                <a:t> </a:t>
              </a: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55" name="AutoShape 108"/>
            <p:cNvSpPr>
              <a:spLocks noChangeArrowheads="1"/>
            </p:cNvSpPr>
            <p:nvPr/>
          </p:nvSpPr>
          <p:spPr bwMode="auto">
            <a:xfrm>
              <a:off x="6316310" y="665510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Rear Cover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56" name="AutoShape 108"/>
            <p:cNvSpPr>
              <a:spLocks noChangeArrowheads="1"/>
            </p:cNvSpPr>
            <p:nvPr/>
          </p:nvSpPr>
          <p:spPr bwMode="auto">
            <a:xfrm>
              <a:off x="6316310" y="1111151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Hingting</a:t>
              </a:r>
              <a:r>
                <a:rPr lang="en-US" altLang="zh-CN" sz="1200" dirty="0" smtClean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77" name="AutoShape 108"/>
            <p:cNvSpPr>
              <a:spLocks noChangeArrowheads="1"/>
            </p:cNvSpPr>
            <p:nvPr/>
          </p:nvSpPr>
          <p:spPr bwMode="auto">
            <a:xfrm>
              <a:off x="1187624" y="5143599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1200" b="1" dirty="0" smtClean="0">
                  <a:latin typeface="Arial" charset="0"/>
                </a:rPr>
                <a:t>Converter/B</a:t>
              </a:r>
              <a:r>
                <a:rPr lang="en-US" altLang="zh-CN" sz="1200" b="1" dirty="0" smtClean="0">
                  <a:latin typeface="Arial" charset="0"/>
                </a:rPr>
                <a:t> 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78" name="直線單箭頭接點 77"/>
            <p:cNvCxnSpPr>
              <a:stCxn id="20" idx="2"/>
              <a:endCxn id="77" idx="0"/>
            </p:cNvCxnSpPr>
            <p:nvPr/>
          </p:nvCxnSpPr>
          <p:spPr>
            <a:xfrm>
              <a:off x="1907556" y="4927575"/>
              <a:ext cx="0" cy="2160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>
              <a:stCxn id="77" idx="2"/>
              <a:endCxn id="24" idx="0"/>
            </p:cNvCxnSpPr>
            <p:nvPr/>
          </p:nvCxnSpPr>
          <p:spPr>
            <a:xfrm>
              <a:off x="1907556" y="5445224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>
              <a:stCxn id="24" idx="2"/>
              <a:endCxn id="28" idx="0"/>
            </p:cNvCxnSpPr>
            <p:nvPr/>
          </p:nvCxnSpPr>
          <p:spPr>
            <a:xfrm>
              <a:off x="1907556" y="5949280"/>
              <a:ext cx="0" cy="13042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>
              <a:stCxn id="49" idx="2"/>
              <a:endCxn id="52" idx="0"/>
            </p:cNvCxnSpPr>
            <p:nvPr/>
          </p:nvCxnSpPr>
          <p:spPr>
            <a:xfrm>
              <a:off x="4443657" y="4810745"/>
              <a:ext cx="0" cy="188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>
              <a:stCxn id="52" idx="2"/>
              <a:endCxn id="53" idx="0"/>
            </p:cNvCxnSpPr>
            <p:nvPr/>
          </p:nvCxnSpPr>
          <p:spPr>
            <a:xfrm>
              <a:off x="4443657" y="5301208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>
              <a:stCxn id="53" idx="2"/>
              <a:endCxn id="54" idx="0"/>
            </p:cNvCxnSpPr>
            <p:nvPr/>
          </p:nvCxnSpPr>
          <p:spPr>
            <a:xfrm>
              <a:off x="4443657" y="5805264"/>
              <a:ext cx="0" cy="2024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/>
            <p:cNvCxnSpPr>
              <a:stCxn id="55" idx="2"/>
              <a:endCxn id="56" idx="0"/>
            </p:cNvCxnSpPr>
            <p:nvPr/>
          </p:nvCxnSpPr>
          <p:spPr>
            <a:xfrm>
              <a:off x="7036242" y="967135"/>
              <a:ext cx="0" cy="144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5169043" y="5832838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" name="Text Box 317"/>
            <p:cNvSpPr txBox="1">
              <a:spLocks noChangeArrowheads="1"/>
            </p:cNvSpPr>
            <p:nvPr/>
          </p:nvSpPr>
          <p:spPr bwMode="auto">
            <a:xfrm>
              <a:off x="5235893" y="5877272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cxnSp>
          <p:nvCxnSpPr>
            <p:cNvPr id="129" name="肘形接點 128"/>
            <p:cNvCxnSpPr>
              <a:stCxn id="54" idx="3"/>
              <a:endCxn id="55" idx="1"/>
            </p:cNvCxnSpPr>
            <p:nvPr/>
          </p:nvCxnSpPr>
          <p:spPr>
            <a:xfrm flipV="1">
              <a:off x="5163588" y="816323"/>
              <a:ext cx="1152722" cy="5342185"/>
            </a:xfrm>
            <a:prstGeom prst="bentConnector3">
              <a:avLst>
                <a:gd name="adj1" fmla="val 64967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AutoShape 155"/>
            <p:cNvSpPr>
              <a:spLocks noChangeArrowheads="1"/>
            </p:cNvSpPr>
            <p:nvPr/>
          </p:nvSpPr>
          <p:spPr bwMode="auto">
            <a:xfrm>
              <a:off x="6244005" y="1628800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Cosmetic</a:t>
              </a:r>
              <a:endParaRPr lang="en-US" altLang="zh-TW" sz="1200" b="1" dirty="0"/>
            </a:p>
          </p:txBody>
        </p:sp>
        <p:cxnSp>
          <p:nvCxnSpPr>
            <p:cNvPr id="135" name="直線單箭頭接點 134"/>
            <p:cNvCxnSpPr/>
            <p:nvPr/>
          </p:nvCxnSpPr>
          <p:spPr>
            <a:xfrm>
              <a:off x="7036093" y="1412776"/>
              <a:ext cx="5482" cy="2160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字方塊 138"/>
            <p:cNvSpPr txBox="1"/>
            <p:nvPr/>
          </p:nvSpPr>
          <p:spPr>
            <a:xfrm>
              <a:off x="7828181" y="1700808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140" name="Rectangle 117"/>
            <p:cNvSpPr>
              <a:spLocks noChangeArrowheads="1"/>
            </p:cNvSpPr>
            <p:nvPr/>
          </p:nvSpPr>
          <p:spPr bwMode="auto">
            <a:xfrm>
              <a:off x="8260229" y="1729631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141" name="圖案 140"/>
            <p:cNvCxnSpPr/>
            <p:nvPr/>
          </p:nvCxnSpPr>
          <p:spPr>
            <a:xfrm rot="10800000">
              <a:off x="7036093" y="1484785"/>
              <a:ext cx="1502172" cy="244847"/>
            </a:xfrm>
            <a:prstGeom prst="bentConnector3">
              <a:avLst>
                <a:gd name="adj1" fmla="val 39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7396133" y="1591848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" name="Text Box 317"/>
            <p:cNvSpPr txBox="1">
              <a:spLocks noChangeArrowheads="1"/>
            </p:cNvSpPr>
            <p:nvPr/>
          </p:nvSpPr>
          <p:spPr bwMode="auto">
            <a:xfrm>
              <a:off x="7503349" y="1600277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cxnSp>
          <p:nvCxnSpPr>
            <p:cNvPr id="156" name="直線單箭頭接點 155"/>
            <p:cNvCxnSpPr/>
            <p:nvPr/>
          </p:nvCxnSpPr>
          <p:spPr>
            <a:xfrm>
              <a:off x="7920181" y="1916832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單箭頭接點 160"/>
            <p:cNvCxnSpPr>
              <a:stCxn id="43" idx="2"/>
              <a:endCxn id="47" idx="0"/>
            </p:cNvCxnSpPr>
            <p:nvPr/>
          </p:nvCxnSpPr>
          <p:spPr>
            <a:xfrm>
              <a:off x="4443657" y="3429000"/>
              <a:ext cx="0" cy="144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AutoShape 155"/>
            <p:cNvSpPr>
              <a:spLocks noChangeArrowheads="1"/>
            </p:cNvSpPr>
            <p:nvPr/>
          </p:nvSpPr>
          <p:spPr bwMode="auto">
            <a:xfrm>
              <a:off x="6244005" y="2420889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/>
                <a:t>FA Test</a:t>
              </a:r>
              <a:endParaRPr lang="en-US" altLang="zh-TW" sz="1200" b="1" dirty="0"/>
            </a:p>
          </p:txBody>
        </p:sp>
        <p:cxnSp>
          <p:nvCxnSpPr>
            <p:cNvPr id="165" name="直線單箭頭接點 164"/>
            <p:cNvCxnSpPr>
              <a:stCxn id="174" idx="2"/>
              <a:endCxn id="182" idx="0"/>
            </p:cNvCxnSpPr>
            <p:nvPr/>
          </p:nvCxnSpPr>
          <p:spPr>
            <a:xfrm>
              <a:off x="7041724" y="3861048"/>
              <a:ext cx="0" cy="2384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單箭頭接點 165"/>
            <p:cNvCxnSpPr>
              <a:stCxn id="164" idx="2"/>
              <a:endCxn id="174" idx="0"/>
            </p:cNvCxnSpPr>
            <p:nvPr/>
          </p:nvCxnSpPr>
          <p:spPr>
            <a:xfrm>
              <a:off x="7041724" y="3009851"/>
              <a:ext cx="0" cy="2622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66"/>
            <p:cNvCxnSpPr/>
            <p:nvPr/>
          </p:nvCxnSpPr>
          <p:spPr>
            <a:xfrm>
              <a:off x="7848173" y="2708921"/>
              <a:ext cx="368771" cy="1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ectangle 117"/>
            <p:cNvSpPr>
              <a:spLocks noChangeArrowheads="1"/>
            </p:cNvSpPr>
            <p:nvPr/>
          </p:nvSpPr>
          <p:spPr bwMode="auto">
            <a:xfrm>
              <a:off x="8208213" y="2564905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169" name="圖案 168"/>
            <p:cNvCxnSpPr/>
            <p:nvPr/>
          </p:nvCxnSpPr>
          <p:spPr>
            <a:xfrm rot="10800000">
              <a:off x="7036093" y="2276873"/>
              <a:ext cx="1470150" cy="288033"/>
            </a:xfrm>
            <a:prstGeom prst="bentConnector3">
              <a:avLst>
                <a:gd name="adj1" fmla="val 12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字方塊 169"/>
            <p:cNvSpPr txBox="1"/>
            <p:nvPr/>
          </p:nvSpPr>
          <p:spPr>
            <a:xfrm>
              <a:off x="7776165" y="2454333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grpSp>
          <p:nvGrpSpPr>
            <p:cNvPr id="171" name="群組 61"/>
            <p:cNvGrpSpPr>
              <a:grpSpLocks/>
            </p:cNvGrpSpPr>
            <p:nvPr/>
          </p:nvGrpSpPr>
          <p:grpSpPr bwMode="auto">
            <a:xfrm>
              <a:off x="7416125" y="2348881"/>
              <a:ext cx="498984" cy="441325"/>
              <a:chOff x="964838" y="1125130"/>
              <a:chExt cx="609600" cy="539750"/>
            </a:xfrm>
          </p:grpSpPr>
          <p:pic>
            <p:nvPicPr>
              <p:cNvPr id="172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" name="Text Box 317"/>
              <p:cNvSpPr txBox="1">
                <a:spLocks noChangeArrowheads="1"/>
              </p:cNvSpPr>
              <p:nvPr/>
            </p:nvSpPr>
            <p:spPr bwMode="auto">
              <a:xfrm>
                <a:off x="1097028" y="1176266"/>
                <a:ext cx="468918" cy="301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000" dirty="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sp>
          <p:nvSpPr>
            <p:cNvPr id="174" name="AutoShape 155"/>
            <p:cNvSpPr>
              <a:spLocks noChangeArrowheads="1"/>
            </p:cNvSpPr>
            <p:nvPr/>
          </p:nvSpPr>
          <p:spPr bwMode="auto">
            <a:xfrm>
              <a:off x="6244005" y="3272086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/>
                <a:t>Label Kitting</a:t>
              </a:r>
              <a:endParaRPr lang="en-US" altLang="zh-TW" sz="1200" b="1" dirty="0"/>
            </a:p>
          </p:txBody>
        </p:sp>
        <p:cxnSp>
          <p:nvCxnSpPr>
            <p:cNvPr id="175" name="直線單箭頭接點 174"/>
            <p:cNvCxnSpPr/>
            <p:nvPr/>
          </p:nvCxnSpPr>
          <p:spPr>
            <a:xfrm>
              <a:off x="7848173" y="3582529"/>
              <a:ext cx="368771" cy="1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文字方塊 175"/>
            <p:cNvSpPr txBox="1"/>
            <p:nvPr/>
          </p:nvSpPr>
          <p:spPr>
            <a:xfrm>
              <a:off x="7776165" y="3366505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177" name="Rectangle 117"/>
            <p:cNvSpPr>
              <a:spLocks noChangeArrowheads="1"/>
            </p:cNvSpPr>
            <p:nvPr/>
          </p:nvSpPr>
          <p:spPr bwMode="auto">
            <a:xfrm>
              <a:off x="8208213" y="3438513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178" name="圖案 177"/>
            <p:cNvCxnSpPr/>
            <p:nvPr/>
          </p:nvCxnSpPr>
          <p:spPr>
            <a:xfrm rot="16200000" flipV="1">
              <a:off x="7601143" y="2533415"/>
              <a:ext cx="360040" cy="145015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群組 61"/>
            <p:cNvGrpSpPr>
              <a:grpSpLocks/>
            </p:cNvGrpSpPr>
            <p:nvPr/>
          </p:nvGrpSpPr>
          <p:grpSpPr bwMode="auto">
            <a:xfrm>
              <a:off x="7416125" y="3150481"/>
              <a:ext cx="498984" cy="441325"/>
              <a:chOff x="964838" y="1125130"/>
              <a:chExt cx="609600" cy="539750"/>
            </a:xfrm>
          </p:grpSpPr>
          <p:pic>
            <p:nvPicPr>
              <p:cNvPr id="180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" name="Text Box 317"/>
              <p:cNvSpPr txBox="1">
                <a:spLocks noChangeArrowheads="1"/>
              </p:cNvSpPr>
              <p:nvPr/>
            </p:nvSpPr>
            <p:spPr bwMode="auto">
              <a:xfrm>
                <a:off x="1097028" y="1164633"/>
                <a:ext cx="468918" cy="301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000" dirty="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sp>
          <p:nvSpPr>
            <p:cNvPr id="182" name="AutoShape 155"/>
            <p:cNvSpPr>
              <a:spLocks noChangeArrowheads="1"/>
            </p:cNvSpPr>
            <p:nvPr/>
          </p:nvSpPr>
          <p:spPr bwMode="auto">
            <a:xfrm>
              <a:off x="6244005" y="4099483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/>
                <a:t>Run In Test</a:t>
              </a:r>
              <a:endParaRPr lang="en-US" altLang="zh-TW" sz="1200" b="1" dirty="0"/>
            </a:p>
          </p:txBody>
        </p:sp>
        <p:cxnSp>
          <p:nvCxnSpPr>
            <p:cNvPr id="183" name="直線單箭頭接點 182"/>
            <p:cNvCxnSpPr/>
            <p:nvPr/>
          </p:nvCxnSpPr>
          <p:spPr>
            <a:xfrm>
              <a:off x="7848174" y="4387515"/>
              <a:ext cx="368771" cy="1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文字方塊 183"/>
            <p:cNvSpPr txBox="1"/>
            <p:nvPr/>
          </p:nvSpPr>
          <p:spPr>
            <a:xfrm>
              <a:off x="7776166" y="4171491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185" name="Rectangle 117"/>
            <p:cNvSpPr>
              <a:spLocks noChangeArrowheads="1"/>
            </p:cNvSpPr>
            <p:nvPr/>
          </p:nvSpPr>
          <p:spPr bwMode="auto">
            <a:xfrm>
              <a:off x="8208214" y="4243499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grpSp>
          <p:nvGrpSpPr>
            <p:cNvPr id="186" name="群組 61"/>
            <p:cNvGrpSpPr>
              <a:grpSpLocks/>
            </p:cNvGrpSpPr>
            <p:nvPr/>
          </p:nvGrpSpPr>
          <p:grpSpPr bwMode="auto">
            <a:xfrm>
              <a:off x="7416126" y="3955467"/>
              <a:ext cx="498984" cy="441325"/>
              <a:chOff x="964838" y="1125130"/>
              <a:chExt cx="609600" cy="539750"/>
            </a:xfrm>
          </p:grpSpPr>
          <p:pic>
            <p:nvPicPr>
              <p:cNvPr id="187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8" name="Text Box 317"/>
              <p:cNvSpPr txBox="1">
                <a:spLocks noChangeArrowheads="1"/>
              </p:cNvSpPr>
              <p:nvPr/>
            </p:nvSpPr>
            <p:spPr bwMode="auto">
              <a:xfrm>
                <a:off x="1097026" y="1148857"/>
                <a:ext cx="468918" cy="301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000" dirty="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cxnSp>
          <p:nvCxnSpPr>
            <p:cNvPr id="189" name="圖案 188"/>
            <p:cNvCxnSpPr/>
            <p:nvPr/>
          </p:nvCxnSpPr>
          <p:spPr>
            <a:xfrm rot="10800000">
              <a:off x="7036093" y="3933057"/>
              <a:ext cx="1470150" cy="310443"/>
            </a:xfrm>
            <a:prstGeom prst="bentConnector3">
              <a:avLst>
                <a:gd name="adj1" fmla="val -1049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單箭頭接點 189"/>
            <p:cNvCxnSpPr>
              <a:stCxn id="182" idx="2"/>
              <a:endCxn id="191" idx="0"/>
            </p:cNvCxnSpPr>
            <p:nvPr/>
          </p:nvCxnSpPr>
          <p:spPr>
            <a:xfrm>
              <a:off x="7041724" y="4688445"/>
              <a:ext cx="0" cy="2303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AutoShape 155"/>
            <p:cNvSpPr>
              <a:spLocks noChangeArrowheads="1"/>
            </p:cNvSpPr>
            <p:nvPr/>
          </p:nvSpPr>
          <p:spPr bwMode="auto">
            <a:xfrm>
              <a:off x="6244005" y="4918757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Image download</a:t>
              </a:r>
              <a:endParaRPr lang="en-US" altLang="zh-TW" sz="1200" b="1" dirty="0"/>
            </a:p>
          </p:txBody>
        </p:sp>
        <p:cxnSp>
          <p:nvCxnSpPr>
            <p:cNvPr id="192" name="直線單箭頭接點 191"/>
            <p:cNvCxnSpPr/>
            <p:nvPr/>
          </p:nvCxnSpPr>
          <p:spPr>
            <a:xfrm>
              <a:off x="7848174" y="5206790"/>
              <a:ext cx="368771" cy="1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文字方塊 192"/>
            <p:cNvSpPr txBox="1"/>
            <p:nvPr/>
          </p:nvSpPr>
          <p:spPr>
            <a:xfrm>
              <a:off x="7776166" y="4990766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194" name="Rectangle 117"/>
            <p:cNvSpPr>
              <a:spLocks noChangeArrowheads="1"/>
            </p:cNvSpPr>
            <p:nvPr/>
          </p:nvSpPr>
          <p:spPr bwMode="auto">
            <a:xfrm>
              <a:off x="8208214" y="5062774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grpSp>
          <p:nvGrpSpPr>
            <p:cNvPr id="195" name="群組 61"/>
            <p:cNvGrpSpPr>
              <a:grpSpLocks/>
            </p:cNvGrpSpPr>
            <p:nvPr/>
          </p:nvGrpSpPr>
          <p:grpSpPr bwMode="auto">
            <a:xfrm>
              <a:off x="7416126" y="4774742"/>
              <a:ext cx="527846" cy="441325"/>
              <a:chOff x="964838" y="1125130"/>
              <a:chExt cx="644860" cy="539750"/>
            </a:xfrm>
          </p:grpSpPr>
          <p:pic>
            <p:nvPicPr>
              <p:cNvPr id="196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7" name="Text Box 317"/>
              <p:cNvSpPr txBox="1">
                <a:spLocks noChangeArrowheads="1"/>
              </p:cNvSpPr>
              <p:nvPr/>
            </p:nvSpPr>
            <p:spPr bwMode="auto">
              <a:xfrm>
                <a:off x="1140780" y="1176266"/>
                <a:ext cx="468918" cy="301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000" dirty="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cxnSp>
          <p:nvCxnSpPr>
            <p:cNvPr id="198" name="圖案 197"/>
            <p:cNvCxnSpPr/>
            <p:nvPr/>
          </p:nvCxnSpPr>
          <p:spPr>
            <a:xfrm rot="16200000" flipV="1">
              <a:off x="7601144" y="4157675"/>
              <a:ext cx="360040" cy="145015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流程圖: 結束點 49"/>
            <p:cNvSpPr>
              <a:spLocks noChangeArrowheads="1"/>
            </p:cNvSpPr>
            <p:nvPr/>
          </p:nvSpPr>
          <p:spPr bwMode="auto">
            <a:xfrm>
              <a:off x="6532037" y="5733256"/>
              <a:ext cx="1008112" cy="360040"/>
            </a:xfrm>
            <a:prstGeom prst="flowChartTerminator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/>
                <a:t>F</a:t>
              </a:r>
              <a:r>
                <a:rPr lang="en-US" altLang="zh-TW" sz="1200" b="1" dirty="0" smtClean="0"/>
                <a:t>A </a:t>
              </a:r>
              <a:r>
                <a:rPr lang="en-US" altLang="zh-CN" sz="1200" b="1" dirty="0" smtClean="0"/>
                <a:t>End</a:t>
              </a:r>
              <a:endParaRPr lang="zh-TW" altLang="en-US" sz="1200" b="1" dirty="0" smtClean="0"/>
            </a:p>
          </p:txBody>
        </p:sp>
        <p:cxnSp>
          <p:nvCxnSpPr>
            <p:cNvPr id="201" name="直線單箭頭接點 200"/>
            <p:cNvCxnSpPr>
              <a:stCxn id="134" idx="2"/>
              <a:endCxn id="164" idx="0"/>
            </p:cNvCxnSpPr>
            <p:nvPr/>
          </p:nvCxnSpPr>
          <p:spPr>
            <a:xfrm>
              <a:off x="7041724" y="2217762"/>
              <a:ext cx="0" cy="2031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單箭頭接點 225"/>
            <p:cNvCxnSpPr>
              <a:stCxn id="191" idx="2"/>
            </p:cNvCxnSpPr>
            <p:nvPr/>
          </p:nvCxnSpPr>
          <p:spPr>
            <a:xfrm flipH="1">
              <a:off x="7036093" y="5507719"/>
              <a:ext cx="5631" cy="22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AutoShape 108"/>
            <p:cNvSpPr>
              <a:spLocks noChangeArrowheads="1"/>
            </p:cNvSpPr>
            <p:nvPr/>
          </p:nvSpPr>
          <p:spPr bwMode="auto">
            <a:xfrm>
              <a:off x="1203445" y="620688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Panel Assembly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232" name="流程圖: 結束點 49"/>
            <p:cNvSpPr>
              <a:spLocks noChangeArrowheads="1"/>
            </p:cNvSpPr>
            <p:nvPr/>
          </p:nvSpPr>
          <p:spPr bwMode="auto">
            <a:xfrm>
              <a:off x="35496" y="548680"/>
              <a:ext cx="1008112" cy="360040"/>
            </a:xfrm>
            <a:prstGeom prst="flowChartTerminator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/>
                <a:t>F</a:t>
              </a:r>
              <a:r>
                <a:rPr lang="en-US" altLang="zh-TW" sz="1200" b="1" dirty="0" smtClean="0"/>
                <a:t>A </a:t>
              </a:r>
              <a:r>
                <a:rPr lang="en-US" altLang="zh-CN" sz="1200" b="1" dirty="0" smtClean="0"/>
                <a:t>Start</a:t>
              </a:r>
              <a:endParaRPr lang="zh-TW" altLang="en-US" sz="1200" b="1" dirty="0" smtClean="0"/>
            </a:p>
          </p:txBody>
        </p:sp>
        <p:cxnSp>
          <p:nvCxnSpPr>
            <p:cNvPr id="239" name="直線單箭頭接點 238"/>
            <p:cNvCxnSpPr>
              <a:endCxn id="231" idx="1"/>
            </p:cNvCxnSpPr>
            <p:nvPr/>
          </p:nvCxnSpPr>
          <p:spPr>
            <a:xfrm>
              <a:off x="1043608" y="764704"/>
              <a:ext cx="159837" cy="67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 Box 25"/>
            <p:cNvSpPr txBox="1">
              <a:spLocks noChangeArrowheads="1"/>
            </p:cNvSpPr>
            <p:nvPr/>
          </p:nvSpPr>
          <p:spPr bwMode="auto">
            <a:xfrm>
              <a:off x="6588224" y="2204864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243" name="Text Box 25"/>
            <p:cNvSpPr txBox="1">
              <a:spLocks noChangeArrowheads="1"/>
            </p:cNvSpPr>
            <p:nvPr/>
          </p:nvSpPr>
          <p:spPr bwMode="auto">
            <a:xfrm>
              <a:off x="6588224" y="2996952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244" name="Text Box 25"/>
            <p:cNvSpPr txBox="1">
              <a:spLocks noChangeArrowheads="1"/>
            </p:cNvSpPr>
            <p:nvPr/>
          </p:nvSpPr>
          <p:spPr bwMode="auto">
            <a:xfrm>
              <a:off x="6571554" y="3861048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245" name="Text Box 25"/>
            <p:cNvSpPr txBox="1">
              <a:spLocks noChangeArrowheads="1"/>
            </p:cNvSpPr>
            <p:nvPr/>
          </p:nvSpPr>
          <p:spPr bwMode="auto">
            <a:xfrm>
              <a:off x="6588224" y="4653136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246" name="Text Box 25"/>
            <p:cNvSpPr txBox="1">
              <a:spLocks noChangeArrowheads="1"/>
            </p:cNvSpPr>
            <p:nvPr/>
          </p:nvSpPr>
          <p:spPr bwMode="auto">
            <a:xfrm>
              <a:off x="6588224" y="5488709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pic>
          <p:nvPicPr>
            <p:cNvPr id="115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5225230" y="3168542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Text Box 317"/>
            <p:cNvSpPr txBox="1">
              <a:spLocks noChangeArrowheads="1"/>
            </p:cNvSpPr>
            <p:nvPr/>
          </p:nvSpPr>
          <p:spPr bwMode="auto">
            <a:xfrm>
              <a:off x="5292080" y="3212976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</p:grpSp>
      <p:sp>
        <p:nvSpPr>
          <p:cNvPr id="1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-5755"/>
            <a:ext cx="9293225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FA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Production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Flow </a:t>
            </a:r>
            <a:r>
              <a:rPr kumimoji="0"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37</a:t>
            </a:fld>
            <a:endParaRPr lang="zh-TW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623" y="44624"/>
            <a:ext cx="7841753" cy="72082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FA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Flow Chart</a:t>
            </a:r>
          </a:p>
        </p:txBody>
      </p:sp>
      <p:grpSp>
        <p:nvGrpSpPr>
          <p:cNvPr id="80" name="群組 79"/>
          <p:cNvGrpSpPr/>
          <p:nvPr/>
        </p:nvGrpSpPr>
        <p:grpSpPr>
          <a:xfrm>
            <a:off x="1043609" y="908720"/>
            <a:ext cx="6912768" cy="5236046"/>
            <a:chOff x="1043609" y="908720"/>
            <a:chExt cx="6912768" cy="5236046"/>
          </a:xfrm>
        </p:grpSpPr>
        <p:grpSp>
          <p:nvGrpSpPr>
            <p:cNvPr id="71" name="群組 70"/>
            <p:cNvGrpSpPr/>
            <p:nvPr/>
          </p:nvGrpSpPr>
          <p:grpSpPr>
            <a:xfrm>
              <a:off x="1043609" y="908720"/>
              <a:ext cx="6912768" cy="5236046"/>
              <a:chOff x="1331640" y="836712"/>
              <a:chExt cx="7202428" cy="5380062"/>
            </a:xfrm>
          </p:grpSpPr>
          <p:grpSp>
            <p:nvGrpSpPr>
              <p:cNvPr id="186" name="群組 185"/>
              <p:cNvGrpSpPr/>
              <p:nvPr/>
            </p:nvGrpSpPr>
            <p:grpSpPr>
              <a:xfrm>
                <a:off x="1331640" y="836712"/>
                <a:ext cx="6984776" cy="5380062"/>
                <a:chOff x="1907704" y="620688"/>
                <a:chExt cx="6984776" cy="5380062"/>
              </a:xfrm>
            </p:grpSpPr>
            <p:sp>
              <p:nvSpPr>
                <p:cNvPr id="3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012160" y="3356992"/>
                  <a:ext cx="422275" cy="2846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solidFill>
                        <a:srgbClr val="CC3300"/>
                      </a:solidFill>
                      <a:latin typeface="+mn-lt"/>
                      <a:ea typeface="細明體" pitchFamily="49" charset="-120"/>
                      <a:cs typeface="Arial" pitchFamily="34" charset="0"/>
                    </a:rPr>
                    <a:t>NG</a:t>
                  </a:r>
                </a:p>
              </p:txBody>
            </p:sp>
            <p:sp>
              <p:nvSpPr>
                <p:cNvPr id="33" name="AutoShape 14"/>
                <p:cNvSpPr>
                  <a:spLocks noChangeArrowheads="1"/>
                </p:cNvSpPr>
                <p:nvPr/>
              </p:nvSpPr>
              <p:spPr bwMode="auto">
                <a:xfrm>
                  <a:off x="4541713" y="1556792"/>
                  <a:ext cx="1560513" cy="301625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lang="en-US" altLang="zh-TW" sz="1200" b="1" dirty="0" smtClean="0">
                      <a:latin typeface="+mn-lt"/>
                    </a:rPr>
                    <a:t>FA Cosmetic</a:t>
                  </a:r>
                  <a:endPara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sp>
              <p:nvSpPr>
                <p:cNvPr id="53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789413" y="1207785"/>
                  <a:ext cx="574675" cy="2846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solidFill>
                        <a:srgbClr val="FF0000"/>
                      </a:solidFill>
                      <a:latin typeface="+mn-lt"/>
                      <a:ea typeface="細明體" pitchFamily="49" charset="-120"/>
                      <a:cs typeface="Arial" pitchFamily="34" charset="0"/>
                    </a:rPr>
                    <a:t>PASS</a:t>
                  </a:r>
                </a:p>
              </p:txBody>
            </p:sp>
            <p:sp>
              <p:nvSpPr>
                <p:cNvPr id="5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221733" y="5589240"/>
                  <a:ext cx="422275" cy="2846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solidFill>
                        <a:srgbClr val="CC3300"/>
                      </a:solidFill>
                      <a:latin typeface="+mn-lt"/>
                      <a:ea typeface="細明體" pitchFamily="49" charset="-120"/>
                      <a:cs typeface="Arial" pitchFamily="34" charset="0"/>
                    </a:rPr>
                    <a:t>NG</a:t>
                  </a:r>
                </a:p>
              </p:txBody>
            </p:sp>
            <p:cxnSp>
              <p:nvCxnSpPr>
                <p:cNvPr id="58" name="AutoShape 34"/>
                <p:cNvCxnSpPr>
                  <a:cxnSpLocks noChangeShapeType="1"/>
                  <a:stCxn id="43" idx="3"/>
                </p:cNvCxnSpPr>
                <p:nvPr/>
              </p:nvCxnSpPr>
              <p:spPr bwMode="auto">
                <a:xfrm>
                  <a:off x="6172076" y="872716"/>
                  <a:ext cx="1277615" cy="540060"/>
                </a:xfrm>
                <a:prstGeom prst="bentConnector2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60" name="AutoShape 35"/>
                <p:cNvCxnSpPr>
                  <a:cxnSpLocks noChangeShapeType="1"/>
                  <a:stCxn id="91" idx="3"/>
                </p:cNvCxnSpPr>
                <p:nvPr/>
              </p:nvCxnSpPr>
              <p:spPr bwMode="auto">
                <a:xfrm flipV="1">
                  <a:off x="6156771" y="1514475"/>
                  <a:ext cx="710630" cy="214131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sp>
              <p:nvSpPr>
                <p:cNvPr id="66" name="AutoShape 43"/>
                <p:cNvSpPr>
                  <a:spLocks noChangeArrowheads="1"/>
                </p:cNvSpPr>
                <p:nvPr/>
              </p:nvSpPr>
              <p:spPr bwMode="auto">
                <a:xfrm>
                  <a:off x="4541713" y="5232400"/>
                  <a:ext cx="1560513" cy="269875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0" lang="en-US" altLang="zh-TW" sz="1200" b="1" dirty="0">
                      <a:latin typeface="+mn-lt"/>
                      <a:ea typeface="細明體" pitchFamily="49" charset="-120"/>
                      <a:cs typeface="Arial" pitchFamily="34" charset="0"/>
                    </a:rPr>
                    <a:t>Image </a:t>
                  </a:r>
                  <a:r>
                    <a:rPr kumimoji="0" lang="en-US" altLang="zh-TW" sz="1200" b="1" dirty="0" smtClean="0">
                      <a:latin typeface="+mn-lt"/>
                      <a:ea typeface="細明體" pitchFamily="49" charset="-120"/>
                      <a:cs typeface="Arial" pitchFamily="34" charset="0"/>
                    </a:rPr>
                    <a:t>D\L</a:t>
                  </a:r>
                  <a:endPara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sp>
              <p:nvSpPr>
                <p:cNvPr id="68" name="AutoShape 46"/>
                <p:cNvSpPr>
                  <a:spLocks noChangeArrowheads="1"/>
                </p:cNvSpPr>
                <p:nvPr/>
              </p:nvSpPr>
              <p:spPr bwMode="auto">
                <a:xfrm>
                  <a:off x="2051720" y="5373464"/>
                  <a:ext cx="1441450" cy="43180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lang="en-US" altLang="zh-TW" sz="1200" b="1" dirty="0" smtClean="0">
                      <a:latin typeface="+mn-lt"/>
                    </a:rPr>
                    <a:t>Generate SN</a:t>
                  </a:r>
                  <a:endPara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cxnSp>
              <p:nvCxnSpPr>
                <p:cNvPr id="69" name="AutoShape 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9380" y="2033323"/>
                  <a:ext cx="5040000" cy="2565400"/>
                </a:xfrm>
                <a:prstGeom prst="bentConnector5">
                  <a:avLst>
                    <a:gd name="adj1" fmla="val -7000"/>
                    <a:gd name="adj2" fmla="val 47463"/>
                    <a:gd name="adj3" fmla="val 106731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sp>
              <p:nvSpPr>
                <p:cNvPr id="70" name="AutoShape 49"/>
                <p:cNvSpPr>
                  <a:spLocks noChangeArrowheads="1"/>
                </p:cNvSpPr>
                <p:nvPr/>
              </p:nvSpPr>
              <p:spPr bwMode="auto">
                <a:xfrm>
                  <a:off x="4470276" y="5689600"/>
                  <a:ext cx="1701800" cy="311150"/>
                </a:xfrm>
                <a:prstGeom prst="diamond">
                  <a:avLst/>
                </a:prstGeom>
                <a:gradFill rotWithShape="0">
                  <a:gsLst>
                    <a:gs pos="0">
                      <a:srgbClr val="FF6600"/>
                    </a:gs>
                    <a:gs pos="50000">
                      <a:srgbClr val="FFFFCC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40000"/>
                    </a:lnSpc>
                    <a:spcBef>
                      <a:spcPct val="50000"/>
                    </a:spcBef>
                  </a:pPr>
                  <a:r>
                    <a:rPr kumimoji="0" lang="en-US" altLang="zh-TW" sz="1200" b="1" dirty="0" smtClean="0">
                      <a:latin typeface="+mn-lt"/>
                      <a:ea typeface="細明體" pitchFamily="49" charset="-120"/>
                      <a:cs typeface="Arial" pitchFamily="34" charset="0"/>
                    </a:rPr>
                    <a:t>PA</a:t>
                  </a:r>
                  <a:endPara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cxnSp>
              <p:nvCxnSpPr>
                <p:cNvPr id="73" name="AutoShape 57"/>
                <p:cNvCxnSpPr>
                  <a:cxnSpLocks noChangeShapeType="1"/>
                  <a:endCxn id="43" idx="0"/>
                </p:cNvCxnSpPr>
                <p:nvPr/>
              </p:nvCxnSpPr>
              <p:spPr bwMode="auto">
                <a:xfrm rot="16200000" flipV="1">
                  <a:off x="6547737" y="-555011"/>
                  <a:ext cx="720080" cy="3215494"/>
                </a:xfrm>
                <a:prstGeom prst="bentConnector3">
                  <a:avLst>
                    <a:gd name="adj1" fmla="val 131746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74" name="AutoShape 61"/>
                <p:cNvCxnSpPr>
                  <a:cxnSpLocks noChangeShapeType="1"/>
                  <a:stCxn id="70" idx="1"/>
                  <a:endCxn id="66" idx="1"/>
                </p:cNvCxnSpPr>
                <p:nvPr/>
              </p:nvCxnSpPr>
              <p:spPr bwMode="auto">
                <a:xfrm rot="10800000" flipH="1">
                  <a:off x="4470275" y="5367339"/>
                  <a:ext cx="71437" cy="477837"/>
                </a:xfrm>
                <a:prstGeom prst="bentConnector3">
                  <a:avLst>
                    <a:gd name="adj1" fmla="val -320002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sp>
              <p:nvSpPr>
                <p:cNvPr id="76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7572251" y="5084763"/>
                  <a:ext cx="574675" cy="2846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kumimoji="0" lang="en-US" altLang="zh-TW" sz="1200" b="1">
                      <a:solidFill>
                        <a:srgbClr val="CC3300"/>
                      </a:solidFill>
                      <a:latin typeface="+mn-lt"/>
                      <a:ea typeface="細明體" pitchFamily="49" charset="-120"/>
                      <a:cs typeface="Arial" pitchFamily="34" charset="0"/>
                    </a:rPr>
                    <a:t>PASS</a:t>
                  </a:r>
                </a:p>
              </p:txBody>
            </p:sp>
            <p:sp>
              <p:nvSpPr>
                <p:cNvPr id="77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6383560" y="620688"/>
                  <a:ext cx="420688" cy="2846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solidFill>
                        <a:srgbClr val="CC3300"/>
                      </a:solidFill>
                      <a:latin typeface="+mn-lt"/>
                      <a:ea typeface="細明體" pitchFamily="49" charset="-120"/>
                      <a:cs typeface="Arial" pitchFamily="34" charset="0"/>
                    </a:rPr>
                    <a:t>NG</a:t>
                  </a:r>
                </a:p>
              </p:txBody>
            </p:sp>
            <p:sp>
              <p:nvSpPr>
                <p:cNvPr id="78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6044158" y="4551089"/>
                  <a:ext cx="400050" cy="2846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solidFill>
                        <a:srgbClr val="CC3300"/>
                      </a:solidFill>
                      <a:latin typeface="+mn-lt"/>
                      <a:ea typeface="細明體" pitchFamily="49" charset="-120"/>
                      <a:cs typeface="Arial" pitchFamily="34" charset="0"/>
                    </a:rPr>
                    <a:t>NG</a:t>
                  </a:r>
                </a:p>
              </p:txBody>
            </p:sp>
            <p:cxnSp>
              <p:nvCxnSpPr>
                <p:cNvPr id="83" name="AutoShape 68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71800" y="1196752"/>
                  <a:ext cx="149" cy="50405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87" name="AutoShape 71"/>
                <p:cNvCxnSpPr>
                  <a:cxnSpLocks noChangeShapeType="1"/>
                  <a:stCxn id="66" idx="2"/>
                </p:cNvCxnSpPr>
                <p:nvPr/>
              </p:nvCxnSpPr>
              <p:spPr bwMode="auto">
                <a:xfrm rot="16200000" flipH="1">
                  <a:off x="5237038" y="5588000"/>
                  <a:ext cx="173038" cy="158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89" name="AutoShape 45"/>
                <p:cNvSpPr>
                  <a:spLocks noChangeArrowheads="1"/>
                </p:cNvSpPr>
                <p:nvPr/>
              </p:nvSpPr>
              <p:spPr bwMode="auto">
                <a:xfrm>
                  <a:off x="2039813" y="764952"/>
                  <a:ext cx="1439863" cy="43180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0" lang="en-US" altLang="zh-TW" sz="1200" b="1" dirty="0">
                      <a:latin typeface="+mn-lt"/>
                      <a:ea typeface="細明體" pitchFamily="49" charset="-120"/>
                      <a:cs typeface="Arial" pitchFamily="34" charset="0"/>
                    </a:rPr>
                    <a:t>Travel </a:t>
                  </a:r>
                  <a:r>
                    <a:rPr kumimoji="0" lang="en-US" altLang="zh-TW" sz="1200" b="1" dirty="0" smtClean="0">
                      <a:latin typeface="+mn-lt"/>
                      <a:ea typeface="細明體" pitchFamily="49" charset="-120"/>
                      <a:cs typeface="Arial" pitchFamily="34" charset="0"/>
                    </a:rPr>
                    <a:t>Card Print</a:t>
                  </a:r>
                  <a:endPara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sp>
              <p:nvSpPr>
                <p:cNvPr id="91" name="AutoShape 7"/>
                <p:cNvSpPr>
                  <a:spLocks noChangeArrowheads="1"/>
                </p:cNvSpPr>
                <p:nvPr/>
              </p:nvSpPr>
              <p:spPr bwMode="auto">
                <a:xfrm>
                  <a:off x="4427984" y="3501008"/>
                  <a:ext cx="1728787" cy="309563"/>
                </a:xfrm>
                <a:prstGeom prst="diamond">
                  <a:avLst/>
                </a:prstGeom>
                <a:gradFill rotWithShape="0">
                  <a:gsLst>
                    <a:gs pos="0">
                      <a:srgbClr val="FF6600"/>
                    </a:gs>
                    <a:gs pos="50000">
                      <a:srgbClr val="FFFFCC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latin typeface="+mn-lt"/>
                      <a:ea typeface="細明體" pitchFamily="49" charset="-120"/>
                      <a:cs typeface="Arial" pitchFamily="34" charset="0"/>
                    </a:rPr>
                    <a:t>Run In Stations</a:t>
                  </a:r>
                </a:p>
              </p:txBody>
            </p:sp>
            <p:sp>
              <p:nvSpPr>
                <p:cNvPr id="94" name="AutoShape 52"/>
                <p:cNvSpPr>
                  <a:spLocks noChangeArrowheads="1"/>
                </p:cNvSpPr>
                <p:nvPr/>
              </p:nvSpPr>
              <p:spPr bwMode="auto">
                <a:xfrm>
                  <a:off x="6573713" y="5229225"/>
                  <a:ext cx="952500" cy="268288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0" lang="en-US" altLang="zh-TW" sz="1200" b="1" dirty="0">
                      <a:latin typeface="+mn-lt"/>
                      <a:ea typeface="細明體" pitchFamily="49" charset="-120"/>
                      <a:cs typeface="Arial" pitchFamily="34" charset="0"/>
                    </a:rPr>
                    <a:t>EOQC </a:t>
                  </a:r>
                </a:p>
              </p:txBody>
            </p:sp>
            <p:sp>
              <p:nvSpPr>
                <p:cNvPr id="95" name="AutoShape 22"/>
                <p:cNvSpPr>
                  <a:spLocks noChangeArrowheads="1"/>
                </p:cNvSpPr>
                <p:nvPr/>
              </p:nvSpPr>
              <p:spPr bwMode="auto">
                <a:xfrm>
                  <a:off x="7582792" y="4659313"/>
                  <a:ext cx="1309688" cy="311150"/>
                </a:xfrm>
                <a:prstGeom prst="diamond">
                  <a:avLst/>
                </a:prstGeom>
                <a:gradFill rotWithShape="0">
                  <a:gsLst>
                    <a:gs pos="0">
                      <a:srgbClr val="FF6600"/>
                    </a:gs>
                    <a:gs pos="50000">
                      <a:srgbClr val="FFFFCC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40000"/>
                    </a:lnSpc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latin typeface="+mn-lt"/>
                      <a:ea typeface="細明體" pitchFamily="49" charset="-120"/>
                      <a:cs typeface="Arial" pitchFamily="34" charset="0"/>
                    </a:rPr>
                    <a:t>EOQC</a:t>
                  </a:r>
                </a:p>
              </p:txBody>
            </p:sp>
            <p:sp>
              <p:nvSpPr>
                <p:cNvPr id="99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7759676" y="4109487"/>
                  <a:ext cx="428625" cy="2846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solidFill>
                        <a:srgbClr val="CC3300"/>
                      </a:solidFill>
                      <a:latin typeface="+mn-lt"/>
                      <a:ea typeface="細明體" pitchFamily="49" charset="-120"/>
                      <a:cs typeface="Arial" pitchFamily="34" charset="0"/>
                    </a:rPr>
                    <a:t>NG</a:t>
                  </a:r>
                </a:p>
              </p:txBody>
            </p:sp>
            <p:cxnSp>
              <p:nvCxnSpPr>
                <p:cNvPr id="102" name="肘形接點 83"/>
                <p:cNvCxnSpPr>
                  <a:cxnSpLocks noChangeShapeType="1"/>
                  <a:stCxn id="95" idx="2"/>
                  <a:endCxn id="94" idx="3"/>
                </p:cNvCxnSpPr>
                <p:nvPr/>
              </p:nvCxnSpPr>
              <p:spPr bwMode="auto">
                <a:xfrm rot="5400000">
                  <a:off x="7685472" y="4811205"/>
                  <a:ext cx="392906" cy="711423"/>
                </a:xfrm>
                <a:prstGeom prst="bentConnector2">
                  <a:avLst/>
                </a:prstGeom>
                <a:noFill/>
                <a:ln w="12700" algn="ctr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112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6023521" y="2060848"/>
                  <a:ext cx="420687" cy="2846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solidFill>
                        <a:srgbClr val="CC3300"/>
                      </a:solidFill>
                      <a:latin typeface="+mn-lt"/>
                      <a:ea typeface="細明體" pitchFamily="49" charset="-120"/>
                      <a:cs typeface="Arial" pitchFamily="34" charset="0"/>
                    </a:rPr>
                    <a:t>NG</a:t>
                  </a:r>
                </a:p>
              </p:txBody>
            </p:sp>
            <p:cxnSp>
              <p:nvCxnSpPr>
                <p:cNvPr id="114" name="AutoShape 11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5205891" y="5125052"/>
                  <a:ext cx="252000" cy="793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115" name="AutoShape 25"/>
                <p:cNvSpPr>
                  <a:spLocks noChangeArrowheads="1"/>
                </p:cNvSpPr>
                <p:nvPr/>
              </p:nvSpPr>
              <p:spPr bwMode="auto">
                <a:xfrm>
                  <a:off x="2050430" y="3501256"/>
                  <a:ext cx="1441450" cy="43180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50000"/>
                    </a:lnSpc>
                    <a:spcBef>
                      <a:spcPct val="50000"/>
                    </a:spcBef>
                    <a:defRPr/>
                  </a:pPr>
                  <a:r>
                    <a:rPr lang="en-US" altLang="zh-TW" sz="1200" b="1" dirty="0" smtClean="0">
                      <a:latin typeface="+mn-lt"/>
                    </a:rPr>
                    <a:t>Collection Initial</a:t>
                  </a:r>
                  <a:endParaRPr kumimoji="0" lang="en-US" altLang="zh-CN" sz="1200" b="1" dirty="0" smtClean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sp>
              <p:nvSpPr>
                <p:cNvPr id="116" name="AutoShape 25"/>
                <p:cNvSpPr>
                  <a:spLocks noChangeArrowheads="1"/>
                </p:cNvSpPr>
                <p:nvPr/>
              </p:nvSpPr>
              <p:spPr bwMode="auto">
                <a:xfrm>
                  <a:off x="2050430" y="4437360"/>
                  <a:ext cx="1441450" cy="43180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50000"/>
                    </a:lnSpc>
                    <a:spcBef>
                      <a:spcPct val="50000"/>
                    </a:spcBef>
                    <a:defRPr/>
                  </a:pPr>
                  <a:r>
                    <a:rPr lang="en-US" altLang="zh-TW" sz="1200" b="1" dirty="0" smtClean="0">
                      <a:latin typeface="+mn-lt"/>
                    </a:rPr>
                    <a:t>Collection Final</a:t>
                  </a:r>
                  <a:endParaRPr kumimoji="0" lang="en-US" altLang="zh-CN" sz="1200" b="1" dirty="0" smtClean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sp>
              <p:nvSpPr>
                <p:cNvPr id="121" name="AutoShape 24"/>
                <p:cNvSpPr>
                  <a:spLocks noChangeArrowheads="1"/>
                </p:cNvSpPr>
                <p:nvPr/>
              </p:nvSpPr>
              <p:spPr bwMode="auto">
                <a:xfrm>
                  <a:off x="2050430" y="2565152"/>
                  <a:ext cx="1441450" cy="43180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0" lang="en-US" altLang="zh-TW" sz="1200" b="1" dirty="0">
                      <a:latin typeface="+mn-lt"/>
                      <a:ea typeface="細明體" pitchFamily="49" charset="-120"/>
                      <a:cs typeface="Arial" pitchFamily="34" charset="0"/>
                    </a:rPr>
                    <a:t>Board </a:t>
                  </a:r>
                  <a:r>
                    <a:rPr kumimoji="0" lang="en-US" altLang="zh-TW" sz="1200" b="1" dirty="0" smtClean="0">
                      <a:latin typeface="+mn-lt"/>
                      <a:ea typeface="細明體" pitchFamily="49" charset="-120"/>
                      <a:cs typeface="Arial" pitchFamily="34" charset="0"/>
                    </a:rPr>
                    <a:t>Input</a:t>
                  </a:r>
                  <a:endPara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cxnSp>
              <p:nvCxnSpPr>
                <p:cNvPr id="123" name="AutoShape 68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71800" y="2997200"/>
                  <a:ext cx="149" cy="50405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24" name="AutoShape 68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71800" y="3933304"/>
                  <a:ext cx="149" cy="50405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25" name="AutoShape 68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71800" y="4869408"/>
                  <a:ext cx="149" cy="50405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35" name="AutoShape 68"/>
                <p:cNvCxnSpPr>
                  <a:cxnSpLocks noChangeShapeType="1"/>
                </p:cNvCxnSpPr>
                <p:nvPr/>
              </p:nvCxnSpPr>
              <p:spPr bwMode="auto">
                <a:xfrm flipH="1">
                  <a:off x="5291931" y="1052736"/>
                  <a:ext cx="149" cy="50405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137" name="AutoShape 42"/>
                <p:cNvSpPr>
                  <a:spLocks noChangeArrowheads="1"/>
                </p:cNvSpPr>
                <p:nvPr/>
              </p:nvSpPr>
              <p:spPr bwMode="auto">
                <a:xfrm>
                  <a:off x="4523655" y="2852936"/>
                  <a:ext cx="1560513" cy="301625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0" lang="en-US" altLang="zh-TW" sz="1200" b="1" dirty="0" smtClean="0">
                      <a:latin typeface="+mn-lt"/>
                      <a:ea typeface="細明體" pitchFamily="49" charset="-120"/>
                      <a:cs typeface="Arial" pitchFamily="34" charset="0"/>
                    </a:rPr>
                    <a:t>FA Test</a:t>
                  </a:r>
                  <a:endPara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sp>
              <p:nvSpPr>
                <p:cNvPr id="43" name="AutoShape 21"/>
                <p:cNvSpPr>
                  <a:spLocks noChangeArrowheads="1"/>
                </p:cNvSpPr>
                <p:nvPr/>
              </p:nvSpPr>
              <p:spPr bwMode="auto">
                <a:xfrm>
                  <a:off x="4427984" y="692696"/>
                  <a:ext cx="1744092" cy="360040"/>
                </a:xfrm>
                <a:prstGeom prst="diamond">
                  <a:avLst/>
                </a:prstGeom>
                <a:gradFill rotWithShape="0">
                  <a:gsLst>
                    <a:gs pos="0">
                      <a:srgbClr val="FF6600"/>
                    </a:gs>
                    <a:gs pos="50000">
                      <a:srgbClr val="FFFFCC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40000"/>
                    </a:lnSpc>
                    <a:spcBef>
                      <a:spcPct val="50000"/>
                    </a:spcBef>
                  </a:pPr>
                  <a:r>
                    <a:rPr kumimoji="0" lang="en-US" altLang="zh-TW" sz="1200" b="1" dirty="0">
                      <a:latin typeface="+mn-lt"/>
                      <a:ea typeface="細明體" pitchFamily="49" charset="-120"/>
                      <a:cs typeface="Arial" pitchFamily="34" charset="0"/>
                    </a:rPr>
                    <a:t>Cosmetic</a:t>
                  </a:r>
                </a:p>
              </p:txBody>
            </p:sp>
            <p:sp>
              <p:nvSpPr>
                <p:cNvPr id="144" name="AutoShape 21"/>
                <p:cNvSpPr>
                  <a:spLocks noChangeArrowheads="1"/>
                </p:cNvSpPr>
                <p:nvPr/>
              </p:nvSpPr>
              <p:spPr bwMode="auto">
                <a:xfrm>
                  <a:off x="1907704" y="1700808"/>
                  <a:ext cx="1744092" cy="360040"/>
                </a:xfrm>
                <a:prstGeom prst="flowChartTerminator">
                  <a:avLst/>
                </a:prstGeom>
                <a:gradFill rotWithShape="0">
                  <a:gsLst>
                    <a:gs pos="0">
                      <a:srgbClr val="FF6600"/>
                    </a:gs>
                    <a:gs pos="50000">
                      <a:srgbClr val="FFFFCC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40000"/>
                    </a:lnSpc>
                    <a:spcBef>
                      <a:spcPct val="50000"/>
                    </a:spcBef>
                  </a:pPr>
                  <a:r>
                    <a:rPr kumimoji="0" lang="en-US" altLang="zh-TW" sz="1200" b="1" dirty="0" smtClean="0">
                      <a:latin typeface="+mn-lt"/>
                      <a:ea typeface="細明體" pitchFamily="49" charset="-120"/>
                      <a:cs typeface="Arial" pitchFamily="34" charset="0"/>
                    </a:rPr>
                    <a:t>FA Cosmetic</a:t>
                  </a:r>
                  <a:endPara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cxnSp>
              <p:nvCxnSpPr>
                <p:cNvPr id="145" name="AutoShape 68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71800" y="2060848"/>
                  <a:ext cx="149" cy="50405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150" name="AutoShape 7"/>
                <p:cNvSpPr>
                  <a:spLocks noChangeArrowheads="1"/>
                </p:cNvSpPr>
                <p:nvPr/>
              </p:nvSpPr>
              <p:spPr bwMode="auto">
                <a:xfrm>
                  <a:off x="4427984" y="4653136"/>
                  <a:ext cx="1728787" cy="309563"/>
                </a:xfrm>
                <a:prstGeom prst="diamond">
                  <a:avLst/>
                </a:prstGeom>
                <a:gradFill rotWithShape="0">
                  <a:gsLst>
                    <a:gs pos="0">
                      <a:srgbClr val="FF6600"/>
                    </a:gs>
                    <a:gs pos="50000">
                      <a:srgbClr val="FFFFCC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 smtClean="0">
                      <a:latin typeface="+mn-lt"/>
                      <a:ea typeface="細明體" pitchFamily="49" charset="-120"/>
                      <a:cs typeface="Arial" pitchFamily="34" charset="0"/>
                    </a:rPr>
                    <a:t>D/L </a:t>
                  </a:r>
                  <a:r>
                    <a:rPr kumimoji="0" lang="en-US" altLang="zh-TW" sz="1200" b="1" dirty="0">
                      <a:latin typeface="+mn-lt"/>
                      <a:ea typeface="細明體" pitchFamily="49" charset="-120"/>
                      <a:cs typeface="Arial" pitchFamily="34" charset="0"/>
                    </a:rPr>
                    <a:t>Stations</a:t>
                  </a:r>
                </a:p>
              </p:txBody>
            </p:sp>
            <p:sp>
              <p:nvSpPr>
                <p:cNvPr id="152" name="AutoShape 7"/>
                <p:cNvSpPr>
                  <a:spLocks noChangeArrowheads="1"/>
                </p:cNvSpPr>
                <p:nvPr/>
              </p:nvSpPr>
              <p:spPr bwMode="auto">
                <a:xfrm>
                  <a:off x="4427984" y="2204864"/>
                  <a:ext cx="1728787" cy="309563"/>
                </a:xfrm>
                <a:prstGeom prst="diamond">
                  <a:avLst/>
                </a:prstGeom>
                <a:gradFill rotWithShape="0">
                  <a:gsLst>
                    <a:gs pos="0">
                      <a:srgbClr val="FF6600"/>
                    </a:gs>
                    <a:gs pos="50000">
                      <a:srgbClr val="FFFFCC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0" lang="en-US" altLang="zh-TW" sz="1200" b="1" dirty="0" smtClean="0">
                      <a:latin typeface="+mn-lt"/>
                      <a:ea typeface="細明體" pitchFamily="49" charset="-120"/>
                      <a:cs typeface="Arial" pitchFamily="34" charset="0"/>
                    </a:rPr>
                    <a:t>D/L </a:t>
                  </a:r>
                  <a:r>
                    <a:rPr kumimoji="0" lang="en-US" altLang="zh-TW" sz="1200" b="1" dirty="0">
                      <a:latin typeface="+mn-lt"/>
                      <a:ea typeface="細明體" pitchFamily="49" charset="-120"/>
                      <a:cs typeface="Arial" pitchFamily="34" charset="0"/>
                    </a:rPr>
                    <a:t>Stations</a:t>
                  </a:r>
                </a:p>
              </p:txBody>
            </p:sp>
            <p:cxnSp>
              <p:nvCxnSpPr>
                <p:cNvPr id="159" name="肘形接點 158"/>
                <p:cNvCxnSpPr/>
                <p:nvPr/>
              </p:nvCxnSpPr>
              <p:spPr>
                <a:xfrm rot="16200000" flipH="1">
                  <a:off x="5122975" y="2035460"/>
                  <a:ext cx="338509" cy="298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肘形接點 159"/>
                <p:cNvCxnSpPr/>
                <p:nvPr/>
              </p:nvCxnSpPr>
              <p:spPr>
                <a:xfrm rot="16200000" flipH="1">
                  <a:off x="5122975" y="2662002"/>
                  <a:ext cx="338509" cy="298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肘形接點 160"/>
                <p:cNvCxnSpPr/>
                <p:nvPr/>
              </p:nvCxnSpPr>
              <p:spPr>
                <a:xfrm rot="16200000" flipH="1">
                  <a:off x="5122975" y="3331604"/>
                  <a:ext cx="338509" cy="298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肘形接點 161"/>
                <p:cNvCxnSpPr/>
                <p:nvPr/>
              </p:nvCxnSpPr>
              <p:spPr>
                <a:xfrm rot="16200000" flipH="1">
                  <a:off x="5122676" y="3958146"/>
                  <a:ext cx="338509" cy="298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肘形接點 162"/>
                <p:cNvCxnSpPr/>
                <p:nvPr/>
              </p:nvCxnSpPr>
              <p:spPr>
                <a:xfrm rot="16200000" flipH="1">
                  <a:off x="5122975" y="4483732"/>
                  <a:ext cx="338509" cy="298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AutoShape 42"/>
                <p:cNvSpPr>
                  <a:spLocks noChangeArrowheads="1"/>
                </p:cNvSpPr>
                <p:nvPr/>
              </p:nvSpPr>
              <p:spPr bwMode="auto">
                <a:xfrm>
                  <a:off x="4523655" y="4135487"/>
                  <a:ext cx="1560513" cy="301625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6699FF"/>
                    </a:gs>
                    <a:gs pos="50000">
                      <a:schemeClr val="bg1"/>
                    </a:gs>
                    <a:gs pos="100000">
                      <a:srgbClr val="6699FF"/>
                    </a:gs>
                  </a:gsLst>
                  <a:lin ang="5400000" scaled="1"/>
                </a:gra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kumimoji="0" lang="en-US" altLang="zh-TW" sz="1200" b="1" dirty="0" smtClean="0">
                      <a:latin typeface="+mn-lt"/>
                      <a:ea typeface="細明體" pitchFamily="49" charset="-120"/>
                      <a:cs typeface="Arial" pitchFamily="34" charset="0"/>
                    </a:rPr>
                    <a:t>Run in Test</a:t>
                  </a:r>
                  <a:endPara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endParaRPr>
                </a:p>
              </p:txBody>
            </p:sp>
            <p:cxnSp>
              <p:nvCxnSpPr>
                <p:cNvPr id="167" name="肘形接點 166"/>
                <p:cNvCxnSpPr>
                  <a:stCxn id="152" idx="3"/>
                </p:cNvCxnSpPr>
                <p:nvPr/>
              </p:nvCxnSpPr>
              <p:spPr>
                <a:xfrm flipV="1">
                  <a:off x="6156771" y="2348880"/>
                  <a:ext cx="359445" cy="0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AutoShape 56"/>
                <p:cNvCxnSpPr>
                  <a:cxnSpLocks noChangeShapeType="1"/>
                </p:cNvCxnSpPr>
                <p:nvPr/>
              </p:nvCxnSpPr>
              <p:spPr bwMode="auto">
                <a:xfrm>
                  <a:off x="7884368" y="1556792"/>
                  <a:ext cx="217487" cy="3175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80" name="肘形接點 179"/>
                <p:cNvCxnSpPr>
                  <a:stCxn id="66" idx="3"/>
                  <a:endCxn id="94" idx="1"/>
                </p:cNvCxnSpPr>
                <p:nvPr/>
              </p:nvCxnSpPr>
              <p:spPr>
                <a:xfrm flipV="1">
                  <a:off x="6102226" y="5363369"/>
                  <a:ext cx="471487" cy="0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圖案 183"/>
                <p:cNvCxnSpPr>
                  <a:stCxn id="150" idx="3"/>
                </p:cNvCxnSpPr>
                <p:nvPr/>
              </p:nvCxnSpPr>
              <p:spPr>
                <a:xfrm flipV="1">
                  <a:off x="6156771" y="3645024"/>
                  <a:ext cx="359445" cy="1162894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Rectangle 19"/>
              <p:cNvSpPr>
                <a:spLocks noChangeArrowheads="1"/>
              </p:cNvSpPr>
              <p:nvPr/>
            </p:nvSpPr>
            <p:spPr bwMode="auto">
              <a:xfrm>
                <a:off x="7524328" y="1628800"/>
                <a:ext cx="858837" cy="247650"/>
              </a:xfrm>
              <a:prstGeom prst="rect">
                <a:avLst/>
              </a:prstGeom>
              <a:gradFill rotWithShape="0">
                <a:gsLst>
                  <a:gs pos="0">
                    <a:srgbClr val="FFCCFF"/>
                  </a:gs>
                  <a:gs pos="50000">
                    <a:srgbClr val="FFFFCC"/>
                  </a:gs>
                  <a:gs pos="100000">
                    <a:srgbClr val="FFCCFF"/>
                  </a:gs>
                </a:gsLst>
                <a:lin ang="5400000" scaled="1"/>
              </a:gradFill>
              <a:ln w="9525">
                <a:solidFill>
                  <a:srgbClr val="FF99CC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lnSpc>
                    <a:spcPct val="50000"/>
                  </a:lnSpc>
                  <a:spcBef>
                    <a:spcPct val="50000"/>
                  </a:spcBef>
                </a:pPr>
                <a:r>
                  <a: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rPr>
                  <a:t>Repair </a:t>
                </a:r>
              </a:p>
            </p:txBody>
          </p:sp>
          <p:sp>
            <p:nvSpPr>
              <p:cNvPr id="64" name="AutoShape 20"/>
              <p:cNvSpPr>
                <a:spLocks noChangeArrowheads="1"/>
              </p:cNvSpPr>
              <p:nvPr/>
            </p:nvSpPr>
            <p:spPr bwMode="auto">
              <a:xfrm>
                <a:off x="6478041" y="1628800"/>
                <a:ext cx="830263" cy="288925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6699FF"/>
                  </a:gs>
                  <a:gs pos="50000">
                    <a:schemeClr val="bg1"/>
                  </a:gs>
                  <a:gs pos="100000">
                    <a:srgbClr val="6699FF"/>
                  </a:gs>
                </a:gsLst>
                <a:lin ang="5400000" scaled="1"/>
              </a:gradFill>
              <a:ln w="9525">
                <a:solidFill>
                  <a:srgbClr val="99C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kumimoji="0" lang="en-US" altLang="zh-TW" sz="1200" b="1" dirty="0">
                    <a:latin typeface="+mn-lt"/>
                    <a:ea typeface="細明體" pitchFamily="49" charset="-120"/>
                    <a:cs typeface="Arial" pitchFamily="34" charset="0"/>
                  </a:rPr>
                  <a:t>FIS</a:t>
                </a:r>
              </a:p>
            </p:txBody>
          </p:sp>
          <p:sp>
            <p:nvSpPr>
              <p:cNvPr id="65" name="Text Box 27"/>
              <p:cNvSpPr txBox="1">
                <a:spLocks noChangeArrowheads="1"/>
              </p:cNvSpPr>
              <p:nvPr/>
            </p:nvSpPr>
            <p:spPr bwMode="auto">
              <a:xfrm>
                <a:off x="7959393" y="1217991"/>
                <a:ext cx="574675" cy="284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0" lang="en-US" altLang="zh-TW" sz="1200" b="1" dirty="0">
                    <a:solidFill>
                      <a:srgbClr val="FF0000"/>
                    </a:solidFill>
                    <a:latin typeface="+mn-lt"/>
                    <a:ea typeface="細明體" pitchFamily="49" charset="-120"/>
                    <a:cs typeface="Arial" pitchFamily="34" charset="0"/>
                  </a:rPr>
                  <a:t>PASS</a:t>
                </a:r>
              </a:p>
            </p:txBody>
          </p:sp>
        </p:grpSp>
        <p:cxnSp>
          <p:nvCxnSpPr>
            <p:cNvPr id="79" name="肘形接點 78"/>
            <p:cNvCxnSpPr>
              <a:stCxn id="95" idx="0"/>
              <a:endCxn id="64" idx="2"/>
            </p:cNvCxnSpPr>
            <p:nvPr/>
          </p:nvCxnSpPr>
          <p:spPr>
            <a:xfrm rot="16200000" flipV="1">
              <a:off x="5311002" y="3031268"/>
              <a:ext cx="2878441" cy="73749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38</a:t>
            </a:fld>
            <a:endParaRPr lang="zh-TW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580" y="1844824"/>
            <a:ext cx="3895448" cy="232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9512" y="111795"/>
            <a:ext cx="8229600" cy="7969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FA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Station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Travel Card Print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:FA/ FA Operation/02.</a:t>
            </a:r>
            <a:r>
              <a:rPr lang="en-US" altLang="zh-TW" dirty="0" smtClean="0"/>
              <a:t> Travel Card Print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9" name="矩形 8"/>
          <p:cNvSpPr/>
          <p:nvPr/>
        </p:nvSpPr>
        <p:spPr>
          <a:xfrm>
            <a:off x="5652120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Family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机型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MO(</a:t>
            </a:r>
            <a:r>
              <a:rPr lang="zh-CN" altLang="en-US" dirty="0" smtClean="0">
                <a:solidFill>
                  <a:schemeClr val="tx1"/>
                </a:solidFill>
              </a:rPr>
              <a:t>由产销开</a:t>
            </a:r>
            <a:r>
              <a:rPr lang="en-US" altLang="zh-CN" dirty="0" smtClean="0">
                <a:solidFill>
                  <a:schemeClr val="tx1"/>
                </a:solidFill>
              </a:rPr>
              <a:t>MO)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流程卡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0" name="流程圖: 接點 9"/>
          <p:cNvSpPr/>
          <p:nvPr/>
        </p:nvSpPr>
        <p:spPr>
          <a:xfrm>
            <a:off x="3002722" y="184482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流程圖: 接點 10"/>
          <p:cNvSpPr/>
          <p:nvPr/>
        </p:nvSpPr>
        <p:spPr>
          <a:xfrm>
            <a:off x="2699792" y="207924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流程圖: 接點 11"/>
          <p:cNvSpPr/>
          <p:nvPr/>
        </p:nvSpPr>
        <p:spPr>
          <a:xfrm>
            <a:off x="3002722" y="2295265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流程圖: 接點 12"/>
          <p:cNvSpPr/>
          <p:nvPr/>
        </p:nvSpPr>
        <p:spPr>
          <a:xfrm>
            <a:off x="2714690" y="2511289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094" y="4653136"/>
            <a:ext cx="3464818" cy="184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流程圖: 程序 15"/>
          <p:cNvSpPr/>
          <p:nvPr/>
        </p:nvSpPr>
        <p:spPr>
          <a:xfrm>
            <a:off x="323528" y="4221088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chemeClr val="tx1"/>
                </a:solidFill>
              </a:rPr>
              <a:t>流程卡：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105518"/>
            <a:ext cx="4425105" cy="189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39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TW" sz="2400" dirty="0" smtClean="0"/>
              <a:t>FA Bo</a:t>
            </a:r>
            <a:r>
              <a:rPr lang="en-US" altLang="zh-CN" sz="2400" dirty="0" smtClean="0"/>
              <a:t>ard Input</a:t>
            </a:r>
            <a:endParaRPr lang="en-US" altLang="zh-TW" sz="2400" dirty="0" smtClean="0"/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:FA/ FA Operation/05.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BoardInput</a:t>
            </a:r>
            <a:endParaRPr lang="en-US" altLang="zh-TW" dirty="0" smtClean="0"/>
          </a:p>
          <a:p>
            <a:pPr marL="514350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endParaRPr lang="en-US" altLang="zh-TW" dirty="0" smtClean="0"/>
          </a:p>
          <a:p>
            <a:pPr marL="514350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endParaRPr lang="en-US" altLang="zh-TW" dirty="0" smtClean="0"/>
          </a:p>
          <a:p>
            <a:pPr marL="514350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endParaRPr lang="en-US" altLang="zh-TW" dirty="0" smtClean="0"/>
          </a:p>
          <a:p>
            <a:pPr marL="514350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699792" y="2087125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627784" y="3113630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80112" y="1772816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chemeClr val="tx1"/>
                </a:solidFill>
              </a:rPr>
              <a:t>ProdID</a:t>
            </a:r>
            <a:r>
              <a:rPr lang="en-US" altLang="zh-CN" dirty="0" smtClean="0">
                <a:solidFill>
                  <a:schemeClr val="tx1"/>
                </a:solidFill>
              </a:rPr>
              <a:t>/ CT No.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FA FIS</a:t>
            </a:r>
            <a:r>
              <a:rPr kumimoji="0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39552" y="1268760"/>
            <a:ext cx="7992888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zh-TW" sz="2800" dirty="0" smtClean="0"/>
              <a:t>C</a:t>
            </a:r>
            <a:r>
              <a:rPr lang="en-US" altLang="zh-CN" sz="2800" dirty="0" smtClean="0"/>
              <a:t>leaning Room </a:t>
            </a:r>
            <a:r>
              <a:rPr lang="en-US" altLang="en-US" sz="2800" dirty="0" smtClean="0"/>
              <a:t>Flow </a:t>
            </a:r>
            <a:r>
              <a:rPr lang="en-US" altLang="en-US" sz="2800" dirty="0" err="1" smtClean="0"/>
              <a:t>Chart&amp;</a:t>
            </a:r>
            <a:r>
              <a:rPr lang="en-US" altLang="zh-TW" sz="2800" dirty="0" err="1" smtClean="0"/>
              <a:t>FIS</a:t>
            </a:r>
            <a:r>
              <a:rPr lang="en-US" altLang="zh-TW" sz="2800" dirty="0" smtClean="0"/>
              <a:t> </a:t>
            </a:r>
            <a:r>
              <a:rPr lang="en-US" altLang="en-US" sz="2800" dirty="0" smtClean="0"/>
              <a:t>Flow </a:t>
            </a:r>
            <a:r>
              <a:rPr lang="en-US" altLang="zh-TW" sz="2800" dirty="0" smtClean="0"/>
              <a:t>C</a:t>
            </a:r>
            <a:r>
              <a:rPr lang="en-US" altLang="en-US" sz="2800" dirty="0" smtClean="0"/>
              <a:t>hart</a:t>
            </a:r>
            <a:r>
              <a:rPr lang="en-US" altLang="zh-TW" sz="2800" dirty="0" smtClean="0"/>
              <a:t>&amp; FIS Station</a:t>
            </a:r>
          </a:p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zh-TW" sz="2800" dirty="0" smtClean="0"/>
              <a:t>FA Flow </a:t>
            </a:r>
            <a:r>
              <a:rPr lang="en-US" altLang="zh-TW" sz="2800" dirty="0" err="1" smtClean="0"/>
              <a:t>Chart&amp;FIS</a:t>
            </a:r>
            <a:r>
              <a:rPr lang="en-US" altLang="zh-TW" sz="2800" dirty="0" smtClean="0"/>
              <a:t> </a:t>
            </a:r>
            <a:r>
              <a:rPr lang="en-US" altLang="en-US" sz="2800" dirty="0" smtClean="0"/>
              <a:t>Flow </a:t>
            </a:r>
            <a:r>
              <a:rPr lang="en-US" altLang="zh-TW" sz="2800" dirty="0" smtClean="0"/>
              <a:t>C</a:t>
            </a:r>
            <a:r>
              <a:rPr lang="en-US" altLang="en-US" sz="2800" dirty="0" smtClean="0"/>
              <a:t>hart</a:t>
            </a:r>
            <a:r>
              <a:rPr lang="en-US" altLang="zh-TW" sz="2800" dirty="0" smtClean="0"/>
              <a:t>&amp; FIS Station</a:t>
            </a:r>
          </a:p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zh-TW" sz="2800" dirty="0" smtClean="0"/>
              <a:t>PA </a:t>
            </a:r>
            <a:r>
              <a:rPr lang="en-US" altLang="en-US" sz="2800" dirty="0" smtClean="0"/>
              <a:t>Flow </a:t>
            </a:r>
            <a:r>
              <a:rPr lang="en-US" altLang="en-US" sz="2800" dirty="0" err="1" smtClean="0"/>
              <a:t>Chart&amp;</a:t>
            </a:r>
            <a:r>
              <a:rPr lang="en-US" altLang="zh-TW" sz="2800" dirty="0" err="1" smtClean="0"/>
              <a:t>FIS</a:t>
            </a:r>
            <a:r>
              <a:rPr lang="en-US" altLang="zh-TW" sz="2800" dirty="0" smtClean="0"/>
              <a:t> </a:t>
            </a:r>
            <a:r>
              <a:rPr lang="en-US" altLang="en-US" sz="2800" dirty="0" smtClean="0"/>
              <a:t>Flow </a:t>
            </a:r>
            <a:r>
              <a:rPr lang="en-US" altLang="zh-TW" sz="2800" dirty="0" smtClean="0"/>
              <a:t>C</a:t>
            </a:r>
            <a:r>
              <a:rPr lang="en-US" altLang="en-US" sz="2800" dirty="0" smtClean="0"/>
              <a:t>hart</a:t>
            </a:r>
            <a:r>
              <a:rPr lang="en-US" altLang="zh-TW" sz="2800" dirty="0" smtClean="0"/>
              <a:t>&amp; FIS Station</a:t>
            </a:r>
          </a:p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zh-TW" sz="2800" dirty="0" smtClean="0"/>
              <a:t>R</a:t>
            </a:r>
            <a:r>
              <a:rPr lang="en-US" altLang="zh-CN" sz="2800" dirty="0" smtClean="0"/>
              <a:t>ework code </a:t>
            </a:r>
            <a:r>
              <a:rPr lang="en-US" altLang="zh-TW" sz="2800" dirty="0" smtClean="0"/>
              <a:t>FIS </a:t>
            </a:r>
            <a:r>
              <a:rPr lang="en-US" altLang="en-US" sz="2800" dirty="0" smtClean="0"/>
              <a:t>Flow </a:t>
            </a:r>
            <a:r>
              <a:rPr lang="en-US" altLang="zh-TW" sz="2800" dirty="0" smtClean="0"/>
              <a:t>C</a:t>
            </a:r>
            <a:r>
              <a:rPr lang="en-US" altLang="en-US" sz="2800" dirty="0" smtClean="0"/>
              <a:t>hart</a:t>
            </a:r>
            <a:r>
              <a:rPr lang="en-US" altLang="zh-TW" sz="2800" dirty="0" smtClean="0"/>
              <a:t>&amp; FIS Station</a:t>
            </a:r>
          </a:p>
          <a:p>
            <a:pPr marL="449263" indent="-449263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tabLst>
                <a:tab pos="449263" algn="l"/>
              </a:tabLst>
            </a:pPr>
            <a:r>
              <a:rPr lang="en-US" altLang="zh-TW" sz="2800" dirty="0" smtClean="0"/>
              <a:t>Q&amp;A</a:t>
            </a:r>
            <a:endParaRPr lang="en-US" altLang="zh-TW" sz="2800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82203" y="476672"/>
            <a:ext cx="524192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zh-CN" altLang="en-US" sz="3200" b="1" dirty="0" smtClean="0">
                <a:solidFill>
                  <a:srgbClr val="1C1C1C"/>
                </a:solidFill>
                <a:latin typeface="+mn-lt"/>
              </a:rPr>
              <a:t>简报纲要</a:t>
            </a:r>
            <a:endParaRPr lang="en-US" altLang="zh-TW" sz="3200" b="1" dirty="0">
              <a:solidFill>
                <a:srgbClr val="1C1C1C"/>
              </a:solidFill>
              <a:latin typeface="+mn-lt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662608" y="1052736"/>
            <a:ext cx="6480000" cy="0"/>
          </a:xfrm>
          <a:prstGeom prst="line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zh-TW" altLang="en-US" sz="1800" b="0">
              <a:latin typeface="Arial" charset="0"/>
              <a:ea typeface="新細明體" pitchFamily="18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35225"/>
            <a:ext cx="4425105" cy="189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40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sz="2400" dirty="0" smtClean="0"/>
              <a:t>Collection Initial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:FA/ FA Operation/10.</a:t>
            </a:r>
            <a:r>
              <a:rPr lang="en-US" altLang="zh-TW" dirty="0" smtClean="0"/>
              <a:t> Collection Initial</a:t>
            </a:r>
          </a:p>
          <a:p>
            <a:pPr marL="514350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endParaRPr lang="en-US" altLang="zh-TW" dirty="0" smtClean="0"/>
          </a:p>
          <a:p>
            <a:pPr marL="514350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US" altLang="zh-TW" sz="2400" dirty="0" smtClean="0"/>
              <a:t>Collection Final</a:t>
            </a:r>
          </a:p>
          <a:p>
            <a:pPr marL="514350" indent="-514350">
              <a:buNone/>
            </a:pPr>
            <a:r>
              <a:rPr lang="zh-TW" altLang="en-US" dirty="0" smtClean="0"/>
              <a:t>路徑</a:t>
            </a:r>
            <a:r>
              <a:rPr lang="en-US" altLang="zh-TW" dirty="0" smtClean="0"/>
              <a:t>:FA/ FA Operation/11. Collection Final</a:t>
            </a:r>
          </a:p>
          <a:p>
            <a:pPr marL="514350" indent="-514350">
              <a:buNone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699792" y="191683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987824" y="2871329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16216" y="1340768"/>
            <a:ext cx="252028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数量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chemeClr val="tx1"/>
                </a:solidFill>
              </a:rPr>
              <a:t>ProdID</a:t>
            </a:r>
            <a:r>
              <a:rPr lang="en-US" altLang="zh-CN" dirty="0" smtClean="0">
                <a:solidFill>
                  <a:schemeClr val="tx1"/>
                </a:solidFill>
              </a:rPr>
              <a:t>/K/P Barcode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FA FIS</a:t>
            </a:r>
            <a:r>
              <a:rPr kumimoji="0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流程圖: 接點 10"/>
          <p:cNvSpPr/>
          <p:nvPr/>
        </p:nvSpPr>
        <p:spPr>
          <a:xfrm>
            <a:off x="2483768" y="285293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4425105" cy="189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流程圖: 接點 13"/>
          <p:cNvSpPr/>
          <p:nvPr/>
        </p:nvSpPr>
        <p:spPr>
          <a:xfrm>
            <a:off x="2699792" y="197044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流程圖: 接點 14"/>
          <p:cNvSpPr/>
          <p:nvPr/>
        </p:nvSpPr>
        <p:spPr>
          <a:xfrm>
            <a:off x="2987824" y="292494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流程圖: 接點 15"/>
          <p:cNvSpPr/>
          <p:nvPr/>
        </p:nvSpPr>
        <p:spPr>
          <a:xfrm>
            <a:off x="2483768" y="290655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833714"/>
            <a:ext cx="3944863" cy="154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流程圖: 接點 19"/>
          <p:cNvSpPr/>
          <p:nvPr/>
        </p:nvSpPr>
        <p:spPr>
          <a:xfrm>
            <a:off x="2555776" y="481532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流程圖: 接點 21"/>
          <p:cNvSpPr/>
          <p:nvPr/>
        </p:nvSpPr>
        <p:spPr>
          <a:xfrm>
            <a:off x="2483768" y="584182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52728" y="407707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chemeClr val="tx1"/>
                </a:solidFill>
              </a:rPr>
              <a:t>ProdID</a:t>
            </a:r>
            <a:r>
              <a:rPr lang="en-US" altLang="zh-CN" dirty="0" smtClean="0">
                <a:solidFill>
                  <a:schemeClr val="tx1"/>
                </a:solidFill>
              </a:rPr>
              <a:t>/K/P Barcode</a:t>
            </a:r>
          </a:p>
          <a:p>
            <a:pPr marL="342900" indent="-342900"/>
            <a:r>
              <a:rPr lang="zh-CN" altLang="en-US" dirty="0" smtClean="0">
                <a:solidFill>
                  <a:schemeClr val="tx1"/>
                </a:solidFill>
              </a:rPr>
              <a:t>    （剩余材料）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4896544" cy="228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41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zh-TW" sz="2400" dirty="0" smtClean="0"/>
              <a:t>Generate SN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:FA/ FA Operation/06.</a:t>
            </a:r>
            <a:r>
              <a:rPr lang="en-US" altLang="zh-TW" dirty="0" smtClean="0"/>
              <a:t> Generate SN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3074730" y="197044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002722" y="341060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FA FIS</a:t>
            </a:r>
            <a:r>
              <a:rPr kumimoji="0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52120" y="1916832"/>
            <a:ext cx="32758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chemeClr val="tx1"/>
                </a:solidFill>
              </a:rPr>
              <a:t>ProdID</a:t>
            </a:r>
            <a:r>
              <a:rPr lang="en-US" altLang="zh-CN" dirty="0" smtClean="0">
                <a:solidFill>
                  <a:schemeClr val="tx1"/>
                </a:solidFill>
              </a:rPr>
              <a:t>/Model NO.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ID Label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3" name="流程圖: 程序 12"/>
          <p:cNvSpPr/>
          <p:nvPr/>
        </p:nvSpPr>
        <p:spPr>
          <a:xfrm>
            <a:off x="323528" y="4221088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 smtClean="0">
                <a:solidFill>
                  <a:schemeClr val="tx1"/>
                </a:solidFill>
              </a:rPr>
              <a:t>ID Label: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659709" y="4053215"/>
            <a:ext cx="1775909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5" y="1938338"/>
            <a:ext cx="5184576" cy="251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42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zh-TW" sz="2400" dirty="0" smtClean="0"/>
              <a:t>FA Cosmetic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:FA/ FA Operation/07.</a:t>
            </a:r>
            <a:r>
              <a:rPr lang="en-US" altLang="zh-TW" dirty="0" smtClean="0"/>
              <a:t> FA Cosmetic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3290754" y="197044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002722" y="398667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FA FIS</a:t>
            </a:r>
            <a:r>
              <a:rPr kumimoji="0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80112" y="1916832"/>
            <a:ext cx="349188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NO./</a:t>
            </a:r>
            <a:r>
              <a:rPr lang="zh-CN" altLang="en-US" dirty="0" smtClean="0">
                <a:solidFill>
                  <a:schemeClr val="tx1"/>
                </a:solidFill>
              </a:rPr>
              <a:t>良品</a:t>
            </a:r>
            <a:r>
              <a:rPr lang="en-US" altLang="zh-CN" dirty="0" smtClean="0">
                <a:solidFill>
                  <a:schemeClr val="tx1"/>
                </a:solidFill>
              </a:rPr>
              <a:t>code/</a:t>
            </a:r>
            <a:r>
              <a:rPr lang="zh-CN" altLang="en-US" dirty="0" smtClean="0">
                <a:solidFill>
                  <a:schemeClr val="tx1"/>
                </a:solidFill>
              </a:rPr>
              <a:t>不良品</a:t>
            </a:r>
            <a:r>
              <a:rPr lang="en-US" altLang="zh-CN" dirty="0" smtClean="0">
                <a:solidFill>
                  <a:schemeClr val="tx1"/>
                </a:solidFill>
              </a:rPr>
              <a:t>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3455665" cy="19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altLang="zh-TW" sz="2400" dirty="0" smtClean="0"/>
              <a:t>8.   FA Test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:FA/ FA Operation/08.</a:t>
            </a:r>
            <a:r>
              <a:rPr lang="en-US" altLang="zh-TW" dirty="0" smtClean="0"/>
              <a:t> FA Test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195736" y="191683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483768" y="211446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FA FIS</a:t>
            </a:r>
            <a:r>
              <a:rPr kumimoji="0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44008" y="1916832"/>
            <a:ext cx="410445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Test Station: (FA Test /Run In Test)  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依次刷入</a:t>
            </a:r>
            <a:r>
              <a:rPr lang="en-US" altLang="zh-CN" dirty="0" err="1" smtClean="0">
                <a:solidFill>
                  <a:schemeClr val="tx1"/>
                </a:solidFill>
              </a:rPr>
              <a:t>Proid,SN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输入良品</a:t>
            </a:r>
            <a:r>
              <a:rPr lang="en-US" altLang="zh-CN" dirty="0" smtClean="0">
                <a:solidFill>
                  <a:schemeClr val="tx1"/>
                </a:solidFill>
              </a:rPr>
              <a:t>code  </a:t>
            </a:r>
            <a:r>
              <a:rPr lang="zh-CN" altLang="en-US" dirty="0" smtClean="0">
                <a:solidFill>
                  <a:schemeClr val="tx1"/>
                </a:solidFill>
              </a:rPr>
              <a:t>或不良品</a:t>
            </a:r>
            <a:r>
              <a:rPr lang="en-US" altLang="zh-CN" dirty="0" smtClean="0">
                <a:solidFill>
                  <a:schemeClr val="tx1"/>
                </a:solidFill>
              </a:rPr>
              <a:t>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dirty="0" smtClean="0">
                <a:solidFill>
                  <a:schemeClr val="tx1"/>
                </a:solidFill>
              </a:rPr>
              <a:t>1.</a:t>
            </a:r>
            <a:r>
              <a:rPr lang="en-US" altLang="zh-TW" dirty="0" smtClean="0">
                <a:solidFill>
                  <a:schemeClr val="tx1"/>
                </a:solidFill>
              </a:rPr>
              <a:t> Into SQL Data</a:t>
            </a:r>
          </a:p>
        </p:txBody>
      </p:sp>
      <p:sp>
        <p:nvSpPr>
          <p:cNvPr id="13" name="流程圖: 接點 12"/>
          <p:cNvSpPr/>
          <p:nvPr/>
        </p:nvSpPr>
        <p:spPr>
          <a:xfrm>
            <a:off x="1979712" y="357301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204877"/>
            <a:ext cx="3456384" cy="2032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流程圖: 接點 13"/>
          <p:cNvSpPr/>
          <p:nvPr/>
        </p:nvSpPr>
        <p:spPr>
          <a:xfrm>
            <a:off x="2123728" y="427470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流程圖: 接點 14"/>
          <p:cNvSpPr/>
          <p:nvPr/>
        </p:nvSpPr>
        <p:spPr>
          <a:xfrm>
            <a:off x="2411760" y="447233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流程圖: 接點 15"/>
          <p:cNvSpPr/>
          <p:nvPr/>
        </p:nvSpPr>
        <p:spPr>
          <a:xfrm>
            <a:off x="1907704" y="593088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4968552" cy="2074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44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altLang="zh-TW" sz="2400" dirty="0" smtClean="0"/>
              <a:t>Image Output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:FA/ FA Operation/16.</a:t>
            </a:r>
            <a:r>
              <a:rPr lang="en-US" altLang="zh-TW" dirty="0" smtClean="0"/>
              <a:t> Image Output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3794810" y="197044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4010834" y="326659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FA FIS</a:t>
            </a:r>
            <a:r>
              <a:rPr kumimoji="0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08104" y="1916832"/>
            <a:ext cx="349188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NO./</a:t>
            </a:r>
            <a:r>
              <a:rPr lang="zh-CN" altLang="en-US" dirty="0" smtClean="0">
                <a:solidFill>
                  <a:schemeClr val="tx1"/>
                </a:solidFill>
              </a:rPr>
              <a:t>良品</a:t>
            </a:r>
            <a:r>
              <a:rPr lang="en-US" altLang="zh-CN" dirty="0" smtClean="0">
                <a:solidFill>
                  <a:schemeClr val="tx1"/>
                </a:solidFill>
              </a:rPr>
              <a:t>code/</a:t>
            </a:r>
            <a:r>
              <a:rPr lang="zh-CN" altLang="en-US" dirty="0" smtClean="0">
                <a:solidFill>
                  <a:schemeClr val="tx1"/>
                </a:solidFill>
              </a:rPr>
              <a:t>不良品</a:t>
            </a:r>
            <a:r>
              <a:rPr lang="en-US" altLang="zh-CN" dirty="0" smtClean="0">
                <a:solidFill>
                  <a:schemeClr val="tx1"/>
                </a:solidFill>
              </a:rPr>
              <a:t>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94" y="1916832"/>
            <a:ext cx="4222798" cy="263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45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10"/>
            </a:pPr>
            <a:r>
              <a:rPr lang="en-US" altLang="zh-TW" sz="2400" dirty="0" smtClean="0"/>
              <a:t>EOQC  Output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:QC/ </a:t>
            </a:r>
            <a:r>
              <a:rPr lang="en-US" altLang="zh-TW" dirty="0" smtClean="0"/>
              <a:t>Q</a:t>
            </a:r>
            <a:r>
              <a:rPr lang="en-US" altLang="zh-TW" dirty="0" smtClean="0">
                <a:solidFill>
                  <a:schemeClr val="tx1"/>
                </a:solidFill>
              </a:rPr>
              <a:t>A Operation/04.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EOQC_Output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9" name="流程圖: 接點 18"/>
          <p:cNvSpPr/>
          <p:nvPr/>
        </p:nvSpPr>
        <p:spPr>
          <a:xfrm>
            <a:off x="3002722" y="3861048"/>
            <a:ext cx="417150" cy="2880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FA FIS</a:t>
            </a:r>
            <a:r>
              <a:rPr kumimoji="0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8632" y="1916832"/>
            <a:ext cx="349188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NO./</a:t>
            </a:r>
            <a:r>
              <a:rPr lang="zh-CN" altLang="en-US" dirty="0" smtClean="0">
                <a:solidFill>
                  <a:schemeClr val="tx1"/>
                </a:solidFill>
              </a:rPr>
              <a:t>良品</a:t>
            </a:r>
            <a:r>
              <a:rPr lang="en-US" altLang="zh-CN" dirty="0" smtClean="0">
                <a:solidFill>
                  <a:schemeClr val="tx1"/>
                </a:solidFill>
              </a:rPr>
              <a:t>code/</a:t>
            </a:r>
            <a:r>
              <a:rPr lang="zh-CN" altLang="en-US" dirty="0" smtClean="0">
                <a:solidFill>
                  <a:schemeClr val="tx1"/>
                </a:solidFill>
              </a:rPr>
              <a:t>不良品</a:t>
            </a:r>
            <a:r>
              <a:rPr lang="en-US" altLang="zh-CN" dirty="0" smtClean="0">
                <a:solidFill>
                  <a:schemeClr val="tx1"/>
                </a:solidFill>
              </a:rPr>
              <a:t>code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1840" y="638132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46</a:t>
            </a:fld>
            <a:endParaRPr lang="zh-TW" altLang="en-US" dirty="0"/>
          </a:p>
        </p:txBody>
      </p:sp>
      <p:grpSp>
        <p:nvGrpSpPr>
          <p:cNvPr id="66" name="群組 65"/>
          <p:cNvGrpSpPr/>
          <p:nvPr/>
        </p:nvGrpSpPr>
        <p:grpSpPr>
          <a:xfrm>
            <a:off x="1043608" y="548680"/>
            <a:ext cx="7356078" cy="5486201"/>
            <a:chOff x="1043608" y="548680"/>
            <a:chExt cx="7356078" cy="5486201"/>
          </a:xfrm>
        </p:grpSpPr>
        <p:sp>
          <p:nvSpPr>
            <p:cNvPr id="35" name="流程圖: 結束點 49"/>
            <p:cNvSpPr>
              <a:spLocks noChangeArrowheads="1"/>
            </p:cNvSpPr>
            <p:nvPr/>
          </p:nvSpPr>
          <p:spPr bwMode="auto">
            <a:xfrm>
              <a:off x="1115616" y="548680"/>
              <a:ext cx="1440160" cy="360040"/>
            </a:xfrm>
            <a:prstGeom prst="flowChartTerminator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/>
                <a:t>PA</a:t>
              </a:r>
              <a:r>
                <a:rPr lang="en-US" altLang="zh-TW" sz="1200" b="1" dirty="0" smtClean="0"/>
                <a:t> </a:t>
              </a:r>
              <a:r>
                <a:rPr lang="en-US" altLang="zh-CN" sz="1200" b="1" dirty="0" smtClean="0"/>
                <a:t>Start</a:t>
              </a:r>
              <a:endParaRPr lang="zh-TW" altLang="en-US" sz="1200" b="1" dirty="0" smtClean="0"/>
            </a:p>
          </p:txBody>
        </p:sp>
        <p:cxnSp>
          <p:nvCxnSpPr>
            <p:cNvPr id="37" name="直線單箭頭接點 36"/>
            <p:cNvCxnSpPr>
              <a:stCxn id="35" idx="2"/>
              <a:endCxn id="41" idx="0"/>
            </p:cNvCxnSpPr>
            <p:nvPr/>
          </p:nvCxnSpPr>
          <p:spPr>
            <a:xfrm>
              <a:off x="1835696" y="908720"/>
              <a:ext cx="5631" cy="333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utoShape 155"/>
            <p:cNvSpPr>
              <a:spLocks noChangeArrowheads="1"/>
            </p:cNvSpPr>
            <p:nvPr/>
          </p:nvSpPr>
          <p:spPr bwMode="auto">
            <a:xfrm>
              <a:off x="1043608" y="1242269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Cosmetic</a:t>
              </a:r>
              <a:endParaRPr lang="en-US" altLang="zh-TW" sz="1200" b="1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2627784" y="1314277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43" name="Rectangle 117"/>
            <p:cNvSpPr>
              <a:spLocks noChangeArrowheads="1"/>
            </p:cNvSpPr>
            <p:nvPr/>
          </p:nvSpPr>
          <p:spPr bwMode="auto">
            <a:xfrm>
              <a:off x="3079825" y="1343100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2627784" y="1530301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圖案 168"/>
            <p:cNvCxnSpPr>
              <a:stCxn id="43" idx="0"/>
            </p:cNvCxnSpPr>
            <p:nvPr/>
          </p:nvCxnSpPr>
          <p:spPr>
            <a:xfrm rot="16200000" flipV="1">
              <a:off x="2474936" y="460174"/>
              <a:ext cx="243687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>
              <a:stCxn id="41" idx="2"/>
              <a:endCxn id="48" idx="0"/>
            </p:cNvCxnSpPr>
            <p:nvPr/>
          </p:nvCxnSpPr>
          <p:spPr>
            <a:xfrm flipH="1">
              <a:off x="1835548" y="1831231"/>
              <a:ext cx="5779" cy="3600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utoShape 108"/>
            <p:cNvSpPr>
              <a:spLocks noChangeArrowheads="1"/>
            </p:cNvSpPr>
            <p:nvPr/>
          </p:nvSpPr>
          <p:spPr bwMode="auto">
            <a:xfrm>
              <a:off x="1115616" y="2191271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Combine COA Label</a:t>
              </a:r>
              <a:endParaRPr lang="en-US" altLang="zh-TW" sz="1200" b="1" dirty="0" smtClean="0">
                <a:latin typeface="Arial" charset="0"/>
              </a:endParaRPr>
            </a:p>
          </p:txBody>
        </p:sp>
        <p:pic>
          <p:nvPicPr>
            <p:cNvPr id="49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2632942" y="2047255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Text Box 317"/>
            <p:cNvSpPr txBox="1">
              <a:spLocks noChangeArrowheads="1"/>
            </p:cNvSpPr>
            <p:nvPr/>
          </p:nvSpPr>
          <p:spPr bwMode="auto">
            <a:xfrm>
              <a:off x="2699792" y="2091689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sp>
          <p:nvSpPr>
            <p:cNvPr id="53" name="AutoShape 108"/>
            <p:cNvSpPr>
              <a:spLocks noChangeArrowheads="1"/>
            </p:cNvSpPr>
            <p:nvPr/>
          </p:nvSpPr>
          <p:spPr bwMode="auto">
            <a:xfrm>
              <a:off x="1115616" y="2839343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Print Carton Label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55" name="直線單箭頭接點 54"/>
            <p:cNvCxnSpPr>
              <a:stCxn id="48" idx="2"/>
              <a:endCxn id="53" idx="0"/>
            </p:cNvCxnSpPr>
            <p:nvPr/>
          </p:nvCxnSpPr>
          <p:spPr>
            <a:xfrm>
              <a:off x="1835548" y="2492896"/>
              <a:ext cx="0" cy="34644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2627784" y="2623319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 Box 317"/>
            <p:cNvSpPr txBox="1">
              <a:spLocks noChangeArrowheads="1"/>
            </p:cNvSpPr>
            <p:nvPr/>
          </p:nvSpPr>
          <p:spPr bwMode="auto">
            <a:xfrm>
              <a:off x="2694634" y="2667753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cxnSp>
          <p:nvCxnSpPr>
            <p:cNvPr id="61" name="直線單箭頭接點 60"/>
            <p:cNvCxnSpPr>
              <a:stCxn id="53" idx="2"/>
              <a:endCxn id="62" idx="0"/>
            </p:cNvCxnSpPr>
            <p:nvPr/>
          </p:nvCxnSpPr>
          <p:spPr>
            <a:xfrm>
              <a:off x="1835548" y="3140968"/>
              <a:ext cx="0" cy="27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AutoShape 108"/>
            <p:cNvSpPr>
              <a:spLocks noChangeArrowheads="1"/>
            </p:cNvSpPr>
            <p:nvPr/>
          </p:nvSpPr>
          <p:spPr bwMode="auto">
            <a:xfrm>
              <a:off x="1115616" y="3415407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PE bag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68" name="AutoShape 108"/>
            <p:cNvSpPr>
              <a:spLocks noChangeArrowheads="1"/>
            </p:cNvSpPr>
            <p:nvPr/>
          </p:nvSpPr>
          <p:spPr bwMode="auto">
            <a:xfrm>
              <a:off x="1115616" y="3991471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Pizza Kitting</a:t>
              </a:r>
              <a:endParaRPr lang="en-US" altLang="zh-TW" sz="1200" b="1" dirty="0" smtClean="0">
                <a:latin typeface="Arial" charset="0"/>
              </a:endParaRPr>
            </a:p>
          </p:txBody>
        </p:sp>
        <p:sp>
          <p:nvSpPr>
            <p:cNvPr id="69" name="AutoShape 108"/>
            <p:cNvSpPr>
              <a:spLocks noChangeArrowheads="1"/>
            </p:cNvSpPr>
            <p:nvPr/>
          </p:nvSpPr>
          <p:spPr bwMode="auto">
            <a:xfrm>
              <a:off x="1115616" y="4567535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Collcet Informations</a:t>
              </a:r>
              <a:endParaRPr lang="en-US" altLang="zh-TW" sz="1200" b="1" dirty="0" smtClean="0">
                <a:latin typeface="Arial" charset="0"/>
              </a:endParaRPr>
            </a:p>
          </p:txBody>
        </p:sp>
        <p:pic>
          <p:nvPicPr>
            <p:cNvPr id="70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2611963" y="3933056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" name="Text Box 317"/>
            <p:cNvSpPr txBox="1">
              <a:spLocks noChangeArrowheads="1"/>
            </p:cNvSpPr>
            <p:nvPr/>
          </p:nvSpPr>
          <p:spPr bwMode="auto">
            <a:xfrm>
              <a:off x="2678813" y="3977490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pic>
          <p:nvPicPr>
            <p:cNvPr id="75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2339752" y="1183159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317"/>
            <p:cNvSpPr txBox="1">
              <a:spLocks noChangeArrowheads="1"/>
            </p:cNvSpPr>
            <p:nvPr/>
          </p:nvSpPr>
          <p:spPr bwMode="auto">
            <a:xfrm>
              <a:off x="2406602" y="1227593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pic>
          <p:nvPicPr>
            <p:cNvPr id="77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2632942" y="4509120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 Box 317"/>
            <p:cNvSpPr txBox="1">
              <a:spLocks noChangeArrowheads="1"/>
            </p:cNvSpPr>
            <p:nvPr/>
          </p:nvSpPr>
          <p:spPr bwMode="auto">
            <a:xfrm>
              <a:off x="2699792" y="4553554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cxnSp>
          <p:nvCxnSpPr>
            <p:cNvPr id="81" name="直線單箭頭接點 80"/>
            <p:cNvCxnSpPr>
              <a:stCxn id="62" idx="2"/>
              <a:endCxn id="68" idx="0"/>
            </p:cNvCxnSpPr>
            <p:nvPr/>
          </p:nvCxnSpPr>
          <p:spPr>
            <a:xfrm>
              <a:off x="1835548" y="3717032"/>
              <a:ext cx="0" cy="27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>
              <a:stCxn id="68" idx="2"/>
              <a:endCxn id="69" idx="0"/>
            </p:cNvCxnSpPr>
            <p:nvPr/>
          </p:nvCxnSpPr>
          <p:spPr>
            <a:xfrm>
              <a:off x="1835548" y="4293096"/>
              <a:ext cx="0" cy="27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utoShape 108"/>
            <p:cNvSpPr>
              <a:spLocks noChangeArrowheads="1"/>
            </p:cNvSpPr>
            <p:nvPr/>
          </p:nvSpPr>
          <p:spPr bwMode="auto">
            <a:xfrm>
              <a:off x="1115616" y="5157192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  </a:t>
              </a: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Styrofoam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84" name="直線單箭頭接點 83"/>
            <p:cNvCxnSpPr>
              <a:stCxn id="69" idx="2"/>
              <a:endCxn id="83" idx="0"/>
            </p:cNvCxnSpPr>
            <p:nvPr/>
          </p:nvCxnSpPr>
          <p:spPr>
            <a:xfrm>
              <a:off x="1835548" y="4869160"/>
              <a:ext cx="0" cy="288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utoShape 108"/>
            <p:cNvSpPr>
              <a:spLocks noChangeArrowheads="1"/>
            </p:cNvSpPr>
            <p:nvPr/>
          </p:nvSpPr>
          <p:spPr bwMode="auto">
            <a:xfrm>
              <a:off x="4644008" y="1196752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Print  Packing List</a:t>
              </a:r>
              <a:endParaRPr lang="en-US" altLang="zh-TW" sz="1200" b="1" dirty="0" smtClean="0">
                <a:latin typeface="Arial" charset="0"/>
              </a:endParaRPr>
            </a:p>
          </p:txBody>
        </p:sp>
        <p:pic>
          <p:nvPicPr>
            <p:cNvPr id="89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6012160" y="980728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" name="Text Box 317"/>
            <p:cNvSpPr txBox="1">
              <a:spLocks noChangeArrowheads="1"/>
            </p:cNvSpPr>
            <p:nvPr/>
          </p:nvSpPr>
          <p:spPr bwMode="auto">
            <a:xfrm>
              <a:off x="6079010" y="1025162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sp>
          <p:nvSpPr>
            <p:cNvPr id="92" name="AutoShape 108"/>
            <p:cNvSpPr>
              <a:spLocks noChangeArrowheads="1"/>
            </p:cNvSpPr>
            <p:nvPr/>
          </p:nvSpPr>
          <p:spPr bwMode="auto">
            <a:xfrm>
              <a:off x="4644008" y="1844824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Label Kitting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93" name="直線單箭頭接點 92"/>
            <p:cNvCxnSpPr>
              <a:stCxn id="88" idx="2"/>
              <a:endCxn id="92" idx="0"/>
            </p:cNvCxnSpPr>
            <p:nvPr/>
          </p:nvCxnSpPr>
          <p:spPr>
            <a:xfrm>
              <a:off x="5363940" y="1498377"/>
              <a:ext cx="0" cy="34644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0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6140355" y="1800390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Text Box 317"/>
            <p:cNvSpPr txBox="1">
              <a:spLocks noChangeArrowheads="1"/>
            </p:cNvSpPr>
            <p:nvPr/>
          </p:nvSpPr>
          <p:spPr bwMode="auto">
            <a:xfrm>
              <a:off x="6207205" y="1844824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cxnSp>
          <p:nvCxnSpPr>
            <p:cNvPr id="103" name="直線單箭頭接點 102"/>
            <p:cNvCxnSpPr>
              <a:stCxn id="88" idx="3"/>
            </p:cNvCxnSpPr>
            <p:nvPr/>
          </p:nvCxnSpPr>
          <p:spPr>
            <a:xfrm>
              <a:off x="6083871" y="1347565"/>
              <a:ext cx="720674" cy="1398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AutoShape 155"/>
            <p:cNvSpPr>
              <a:spLocks noChangeArrowheads="1"/>
            </p:cNvSpPr>
            <p:nvPr/>
          </p:nvSpPr>
          <p:spPr bwMode="auto">
            <a:xfrm>
              <a:off x="6804248" y="1080310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/>
                <a:t>PQC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check</a:t>
              </a:r>
              <a:endParaRPr lang="en-US" altLang="zh-TW" sz="1200" b="1" dirty="0"/>
            </a:p>
          </p:txBody>
        </p:sp>
        <p:cxnSp>
          <p:nvCxnSpPr>
            <p:cNvPr id="121" name="圖案 120"/>
            <p:cNvCxnSpPr>
              <a:stCxn id="116" idx="0"/>
            </p:cNvCxnSpPr>
            <p:nvPr/>
          </p:nvCxnSpPr>
          <p:spPr>
            <a:xfrm rot="16200000" flipV="1">
              <a:off x="6447024" y="-74634"/>
              <a:ext cx="72008" cy="223787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字方塊 136"/>
            <p:cNvSpPr txBox="1"/>
            <p:nvPr/>
          </p:nvSpPr>
          <p:spPr>
            <a:xfrm>
              <a:off x="6444208" y="764704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138" name="Text Box 25"/>
            <p:cNvSpPr txBox="1">
              <a:spLocks noChangeArrowheads="1"/>
            </p:cNvSpPr>
            <p:nvPr/>
          </p:nvSpPr>
          <p:spPr bwMode="auto">
            <a:xfrm>
              <a:off x="4915370" y="1556792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cxnSp>
          <p:nvCxnSpPr>
            <p:cNvPr id="141" name="肘形接點 140"/>
            <p:cNvCxnSpPr>
              <a:stCxn id="169" idx="3"/>
              <a:endCxn id="88" idx="0"/>
            </p:cNvCxnSpPr>
            <p:nvPr/>
          </p:nvCxnSpPr>
          <p:spPr>
            <a:xfrm flipV="1">
              <a:off x="2555479" y="1196752"/>
              <a:ext cx="2808461" cy="4687317"/>
            </a:xfrm>
            <a:prstGeom prst="bentConnector4">
              <a:avLst>
                <a:gd name="adj1" fmla="val 58070"/>
                <a:gd name="adj2" fmla="val 104877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單箭頭接點 165"/>
            <p:cNvCxnSpPr/>
            <p:nvPr/>
          </p:nvCxnSpPr>
          <p:spPr>
            <a:xfrm>
              <a:off x="5364088" y="2146449"/>
              <a:ext cx="0" cy="34644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AutoShape 108"/>
            <p:cNvSpPr>
              <a:spLocks noChangeArrowheads="1"/>
            </p:cNvSpPr>
            <p:nvPr/>
          </p:nvSpPr>
          <p:spPr bwMode="auto">
            <a:xfrm>
              <a:off x="1115616" y="5733256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Assembly</a:t>
              </a:r>
              <a:endParaRPr lang="en-US" altLang="zh-TW" sz="1200" b="1" dirty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Carton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172" name="直線單箭頭接點 171"/>
            <p:cNvCxnSpPr>
              <a:stCxn id="83" idx="2"/>
            </p:cNvCxnSpPr>
            <p:nvPr/>
          </p:nvCxnSpPr>
          <p:spPr>
            <a:xfrm>
              <a:off x="1835548" y="5458817"/>
              <a:ext cx="148" cy="27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AutoShape 108"/>
            <p:cNvSpPr>
              <a:spLocks noChangeArrowheads="1"/>
            </p:cNvSpPr>
            <p:nvPr/>
          </p:nvSpPr>
          <p:spPr bwMode="auto">
            <a:xfrm>
              <a:off x="4644008" y="2492896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1200" b="1" dirty="0" smtClean="0">
                  <a:latin typeface="Arial" charset="0"/>
                </a:rPr>
                <a:t> weigh </a:t>
              </a:r>
            </a:p>
          </p:txBody>
        </p:sp>
        <p:sp>
          <p:nvSpPr>
            <p:cNvPr id="181" name="AutoShape 155"/>
            <p:cNvSpPr>
              <a:spLocks noChangeArrowheads="1"/>
            </p:cNvSpPr>
            <p:nvPr/>
          </p:nvSpPr>
          <p:spPr bwMode="auto">
            <a:xfrm>
              <a:off x="4572000" y="3114477"/>
              <a:ext cx="1595438" cy="58896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50000">
                  <a:srgbClr val="FFFFCC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200" b="1" dirty="0" smtClean="0"/>
                <a:t>Cosmetic</a:t>
              </a:r>
              <a:endParaRPr lang="en-US" altLang="zh-TW" sz="1200" b="1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6156176" y="3186485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latin typeface="新細明體" pitchFamily="18" charset="-120"/>
                </a:rPr>
                <a:t>Fail</a:t>
              </a:r>
              <a:endParaRPr lang="zh-TW" altLang="en-US" sz="1200" b="1" dirty="0">
                <a:solidFill>
                  <a:srgbClr val="FF0000"/>
                </a:solidFill>
                <a:latin typeface="新細明體" pitchFamily="18" charset="-120"/>
              </a:endParaRPr>
            </a:p>
          </p:txBody>
        </p:sp>
        <p:sp>
          <p:nvSpPr>
            <p:cNvPr id="183" name="Rectangle 117"/>
            <p:cNvSpPr>
              <a:spLocks noChangeArrowheads="1"/>
            </p:cNvSpPr>
            <p:nvPr/>
          </p:nvSpPr>
          <p:spPr bwMode="auto">
            <a:xfrm>
              <a:off x="6608217" y="3215308"/>
              <a:ext cx="556071" cy="331217"/>
            </a:xfrm>
            <a:prstGeom prst="rec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CC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kumimoji="0" lang="en-US" altLang="zh-TW" sz="1200" b="1" dirty="0" smtClean="0">
                  <a:ea typeface="細明體" pitchFamily="49" charset="-120"/>
                </a:rPr>
                <a:t>Repair</a:t>
              </a:r>
              <a:endParaRPr kumimoji="0" lang="en-US" altLang="zh-TW" sz="1200" b="1" dirty="0">
                <a:ea typeface="細明體" pitchFamily="49" charset="-120"/>
              </a:endParaRPr>
            </a:p>
          </p:txBody>
        </p:sp>
        <p:cxnSp>
          <p:nvCxnSpPr>
            <p:cNvPr id="184" name="直線單箭頭接點 183"/>
            <p:cNvCxnSpPr/>
            <p:nvPr/>
          </p:nvCxnSpPr>
          <p:spPr>
            <a:xfrm>
              <a:off x="6156176" y="3402509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圖案 168"/>
            <p:cNvCxnSpPr>
              <a:stCxn id="183" idx="0"/>
            </p:cNvCxnSpPr>
            <p:nvPr/>
          </p:nvCxnSpPr>
          <p:spPr>
            <a:xfrm rot="16200000" flipV="1">
              <a:off x="6003328" y="2332382"/>
              <a:ext cx="243687" cy="152216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6" name="Picture 316" descr="image of Armada Notebook M70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39" t="9496" r="15384" b="3232"/>
            <a:stretch>
              <a:fillRect/>
            </a:stretch>
          </p:blipFill>
          <p:spPr bwMode="auto">
            <a:xfrm>
              <a:off x="5868144" y="3055367"/>
              <a:ext cx="447869" cy="396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7" name="Text Box 317"/>
            <p:cNvSpPr txBox="1">
              <a:spLocks noChangeArrowheads="1"/>
            </p:cNvSpPr>
            <p:nvPr/>
          </p:nvSpPr>
          <p:spPr bwMode="auto">
            <a:xfrm>
              <a:off x="5934994" y="3099801"/>
              <a:ext cx="381019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</a:rPr>
                <a:t>FIS</a:t>
              </a:r>
            </a:p>
          </p:txBody>
        </p:sp>
        <p:cxnSp>
          <p:nvCxnSpPr>
            <p:cNvPr id="188" name="直線單箭頭接點 187"/>
            <p:cNvCxnSpPr>
              <a:stCxn id="177" idx="2"/>
              <a:endCxn id="181" idx="0"/>
            </p:cNvCxnSpPr>
            <p:nvPr/>
          </p:nvCxnSpPr>
          <p:spPr>
            <a:xfrm>
              <a:off x="5363940" y="2794521"/>
              <a:ext cx="5779" cy="3199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單箭頭接點 191"/>
            <p:cNvCxnSpPr>
              <a:stCxn id="181" idx="2"/>
              <a:endCxn id="198" idx="0"/>
            </p:cNvCxnSpPr>
            <p:nvPr/>
          </p:nvCxnSpPr>
          <p:spPr>
            <a:xfrm flipH="1">
              <a:off x="5363940" y="3703439"/>
              <a:ext cx="5779" cy="3600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AutoShape 108"/>
            <p:cNvSpPr>
              <a:spLocks noChangeArrowheads="1"/>
            </p:cNvSpPr>
            <p:nvPr/>
          </p:nvSpPr>
          <p:spPr bwMode="auto">
            <a:xfrm>
              <a:off x="4644008" y="4063479"/>
              <a:ext cx="1439863" cy="3016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200" b="1" dirty="0" smtClean="0">
                  <a:latin typeface="Arial" charset="0"/>
                </a:rPr>
                <a:t>Amass</a:t>
              </a:r>
              <a:endParaRPr lang="en-US" altLang="zh-TW" sz="1200" b="1" dirty="0" smtClean="0">
                <a:latin typeface="Arial" charset="0"/>
              </a:endParaRPr>
            </a:p>
          </p:txBody>
        </p:sp>
        <p:cxnSp>
          <p:nvCxnSpPr>
            <p:cNvPr id="201" name="直線單箭頭接點 200"/>
            <p:cNvCxnSpPr>
              <a:stCxn id="198" idx="2"/>
              <a:endCxn id="204" idx="0"/>
            </p:cNvCxnSpPr>
            <p:nvPr/>
          </p:nvCxnSpPr>
          <p:spPr>
            <a:xfrm>
              <a:off x="5363940" y="4365104"/>
              <a:ext cx="148" cy="3600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流程圖: 結束點 49"/>
            <p:cNvSpPr>
              <a:spLocks noChangeArrowheads="1"/>
            </p:cNvSpPr>
            <p:nvPr/>
          </p:nvSpPr>
          <p:spPr bwMode="auto">
            <a:xfrm>
              <a:off x="4644008" y="4725144"/>
              <a:ext cx="1440160" cy="360040"/>
            </a:xfrm>
            <a:prstGeom prst="flowChartTerminator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 b="1" dirty="0" smtClean="0"/>
                <a:t>PA</a:t>
              </a:r>
              <a:r>
                <a:rPr lang="en-US" altLang="zh-TW" sz="1200" b="1" dirty="0" smtClean="0"/>
                <a:t>  </a:t>
              </a:r>
              <a:r>
                <a:rPr lang="en-US" altLang="zh-CN" sz="1200" b="1" dirty="0" smtClean="0"/>
                <a:t>End</a:t>
              </a:r>
              <a:endParaRPr lang="zh-TW" altLang="en-US" sz="1200" b="1" dirty="0" smtClean="0"/>
            </a:p>
          </p:txBody>
        </p:sp>
        <p:sp>
          <p:nvSpPr>
            <p:cNvPr id="206" name="Text Box 25"/>
            <p:cNvSpPr txBox="1">
              <a:spLocks noChangeArrowheads="1"/>
            </p:cNvSpPr>
            <p:nvPr/>
          </p:nvSpPr>
          <p:spPr bwMode="auto">
            <a:xfrm>
              <a:off x="1403648" y="1844824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207" name="Text Box 25"/>
            <p:cNvSpPr txBox="1">
              <a:spLocks noChangeArrowheads="1"/>
            </p:cNvSpPr>
            <p:nvPr/>
          </p:nvSpPr>
          <p:spPr bwMode="auto">
            <a:xfrm>
              <a:off x="4915370" y="3717032"/>
              <a:ext cx="520726" cy="244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000" dirty="0">
                  <a:solidFill>
                    <a:srgbClr val="009900"/>
                  </a:solidFill>
                </a:rPr>
                <a:t>PASS</a:t>
              </a:r>
            </a:p>
          </p:txBody>
        </p:sp>
      </p:grpSp>
      <p:sp>
        <p:nvSpPr>
          <p:cNvPr id="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-5755"/>
            <a:ext cx="9293225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PA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Production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Flow </a:t>
            </a:r>
            <a:r>
              <a:rPr kumimoji="0"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2615" y="-27384"/>
            <a:ext cx="7841753" cy="72082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PA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Flow Chart</a:t>
            </a:r>
          </a:p>
        </p:txBody>
      </p:sp>
      <p:sp>
        <p:nvSpPr>
          <p:cNvPr id="62" name="AutoShape 3"/>
          <p:cNvSpPr>
            <a:spLocks noChangeArrowheads="1"/>
          </p:cNvSpPr>
          <p:nvPr/>
        </p:nvSpPr>
        <p:spPr bwMode="auto">
          <a:xfrm>
            <a:off x="1764764" y="1671967"/>
            <a:ext cx="1950305" cy="434869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699FF"/>
              </a:gs>
              <a:gs pos="50000">
                <a:schemeClr val="bg1"/>
              </a:gs>
              <a:gs pos="100000">
                <a:srgbClr val="6699FF"/>
              </a:gs>
            </a:gsLst>
            <a:lin ang="5400000" scaled="1"/>
          </a:gradFill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40000"/>
              </a:lnSpc>
              <a:spcBef>
                <a:spcPct val="50000"/>
              </a:spcBef>
            </a:pPr>
            <a:r>
              <a:rPr kumimoji="0" lang="en-US" altLang="zh-TW" sz="1200" b="1" dirty="0" smtClean="0">
                <a:latin typeface="+mn-lt"/>
                <a:ea typeface="細明體" pitchFamily="49" charset="-120"/>
                <a:cs typeface="Arial" pitchFamily="34" charset="0"/>
              </a:rPr>
              <a:t>PA Cosmetic</a:t>
            </a:r>
            <a:endParaRPr kumimoji="0" lang="en-US" altLang="zh-TW" sz="1200" b="1" dirty="0">
              <a:latin typeface="+mn-lt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4147389" y="3059888"/>
            <a:ext cx="1170861" cy="297104"/>
          </a:xfrm>
          <a:prstGeom prst="rect">
            <a:avLst/>
          </a:prstGeom>
          <a:gradFill rotWithShape="0">
            <a:gsLst>
              <a:gs pos="0">
                <a:srgbClr val="FFCCFF"/>
              </a:gs>
              <a:gs pos="50000">
                <a:srgbClr val="FFFFCC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rgbClr val="FF99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endParaRPr kumimoji="0" lang="en-US" altLang="zh-TW" sz="1200" b="1" dirty="0">
              <a:latin typeface="+mn-lt"/>
              <a:ea typeface="細明體" pitchFamily="49" charset="-120"/>
              <a:cs typeface="Arial" pitchFamily="34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rPr>
              <a:t>PA/QC check</a:t>
            </a: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endParaRPr kumimoji="0" lang="en-US" altLang="zh-TW" sz="1200" b="1" dirty="0">
              <a:latin typeface="+mn-lt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71" name="Line 16"/>
          <p:cNvSpPr>
            <a:spLocks noChangeShapeType="1"/>
          </p:cNvSpPr>
          <p:nvPr/>
        </p:nvSpPr>
        <p:spPr bwMode="auto">
          <a:xfrm>
            <a:off x="3570935" y="3212976"/>
            <a:ext cx="5763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200" b="1">
              <a:latin typeface="+mn-lt"/>
            </a:endParaRPr>
          </a:p>
        </p:txBody>
      </p:sp>
      <p:sp>
        <p:nvSpPr>
          <p:cNvPr id="82" name="AutoShape 37"/>
          <p:cNvSpPr>
            <a:spLocks noChangeArrowheads="1"/>
          </p:cNvSpPr>
          <p:nvPr/>
        </p:nvSpPr>
        <p:spPr bwMode="auto">
          <a:xfrm>
            <a:off x="1874797" y="990228"/>
            <a:ext cx="1702916" cy="395033"/>
          </a:xfrm>
          <a:prstGeom prst="diamond">
            <a:avLst/>
          </a:prstGeom>
          <a:solidFill>
            <a:srgbClr val="FFCC99">
              <a:alpha val="67058"/>
            </a:srgbClr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40000"/>
              </a:lnSpc>
              <a:spcBef>
                <a:spcPct val="50000"/>
              </a:spcBef>
            </a:pPr>
            <a:r>
              <a:rPr kumimoji="0" lang="en-US" altLang="zh-TW" sz="1200" b="1" dirty="0" smtClean="0">
                <a:latin typeface="+mn-lt"/>
                <a:ea typeface="細明體" pitchFamily="49" charset="-120"/>
                <a:cs typeface="Arial" pitchFamily="34" charset="0"/>
              </a:rPr>
              <a:t>PA Cosmetic</a:t>
            </a:r>
            <a:endParaRPr kumimoji="0" lang="en-US" altLang="zh-TW" sz="1200" b="1" dirty="0">
              <a:latin typeface="+mn-lt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84" name="Line 38"/>
          <p:cNvSpPr>
            <a:spLocks noChangeShapeType="1"/>
          </p:cNvSpPr>
          <p:nvPr/>
        </p:nvSpPr>
        <p:spPr bwMode="auto">
          <a:xfrm>
            <a:off x="2727102" y="2123433"/>
            <a:ext cx="0" cy="225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200" b="1">
              <a:latin typeface="+mn-lt"/>
            </a:endParaRPr>
          </a:p>
        </p:txBody>
      </p:sp>
      <p:grpSp>
        <p:nvGrpSpPr>
          <p:cNvPr id="90" name="群組 77"/>
          <p:cNvGrpSpPr>
            <a:grpSpLocks/>
          </p:cNvGrpSpPr>
          <p:nvPr/>
        </p:nvGrpSpPr>
        <p:grpSpPr bwMode="auto">
          <a:xfrm>
            <a:off x="2288241" y="1378182"/>
            <a:ext cx="547306" cy="283827"/>
            <a:chOff x="2887065" y="695067"/>
            <a:chExt cx="512762" cy="271654"/>
          </a:xfrm>
        </p:grpSpPr>
        <p:sp>
          <p:nvSpPr>
            <p:cNvPr id="92" name="Line 6"/>
            <p:cNvSpPr>
              <a:spLocks noChangeShapeType="1"/>
            </p:cNvSpPr>
            <p:nvPr/>
          </p:nvSpPr>
          <p:spPr bwMode="auto">
            <a:xfrm>
              <a:off x="3298825" y="750721"/>
              <a:ext cx="0" cy="2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sz="1200" b="1">
                <a:latin typeface="+mn-lt"/>
              </a:endParaRPr>
            </a:p>
          </p:txBody>
        </p:sp>
        <p:sp>
          <p:nvSpPr>
            <p:cNvPr id="93" name="Text Box 40"/>
            <p:cNvSpPr txBox="1">
              <a:spLocks noChangeArrowheads="1"/>
            </p:cNvSpPr>
            <p:nvPr/>
          </p:nvSpPr>
          <p:spPr bwMode="auto">
            <a:xfrm>
              <a:off x="2887065" y="695067"/>
              <a:ext cx="512762" cy="265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en-US" altLang="zh-TW" sz="1200" b="1" dirty="0">
                  <a:solidFill>
                    <a:srgbClr val="FF0000"/>
                  </a:solidFill>
                  <a:latin typeface="+mn-lt"/>
                  <a:ea typeface="細明體" pitchFamily="49" charset="-120"/>
                  <a:cs typeface="Arial" pitchFamily="34" charset="0"/>
                </a:rPr>
                <a:t>Pass</a:t>
              </a:r>
            </a:p>
          </p:txBody>
        </p:sp>
      </p:grpSp>
      <p:sp>
        <p:nvSpPr>
          <p:cNvPr id="111" name="AutoShape 10"/>
          <p:cNvSpPr>
            <a:spLocks noChangeArrowheads="1"/>
          </p:cNvSpPr>
          <p:nvPr/>
        </p:nvSpPr>
        <p:spPr bwMode="auto">
          <a:xfrm>
            <a:off x="1751103" y="3013088"/>
            <a:ext cx="1921499" cy="41329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699FF"/>
              </a:gs>
              <a:gs pos="50000">
                <a:schemeClr val="bg1"/>
              </a:gs>
              <a:gs pos="100000">
                <a:srgbClr val="6699FF"/>
              </a:gs>
            </a:gsLst>
            <a:lin ang="5400000" scaled="1"/>
          </a:gradFill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0" lang="en-US" altLang="zh-TW" sz="1200" b="1" dirty="0" smtClean="0">
                <a:latin typeface="+mn-lt"/>
                <a:ea typeface="細明體" pitchFamily="49" charset="-120"/>
                <a:cs typeface="Arial" pitchFamily="34" charset="0"/>
              </a:rPr>
              <a:t>PIZZA </a:t>
            </a:r>
            <a:r>
              <a:rPr kumimoji="0" lang="en-US" altLang="zh-TW" sz="1200" b="1" dirty="0" smtClean="0">
                <a:latin typeface="+mn-lt"/>
                <a:cs typeface="Arial" pitchFamily="34" charset="0"/>
              </a:rPr>
              <a:t>Combine&amp;</a:t>
            </a:r>
            <a:br>
              <a:rPr kumimoji="0" lang="en-US" altLang="zh-TW" sz="1200" b="1" dirty="0" smtClean="0">
                <a:latin typeface="+mn-lt"/>
                <a:cs typeface="Arial" pitchFamily="34" charset="0"/>
              </a:rPr>
            </a:br>
            <a:r>
              <a:rPr kumimoji="0" lang="en-US" altLang="zh-TW" sz="1200" b="1" dirty="0" smtClean="0">
                <a:latin typeface="+mn-lt"/>
                <a:cs typeface="Arial" pitchFamily="34" charset="0"/>
              </a:rPr>
              <a:t>Label Print</a:t>
            </a:r>
            <a:r>
              <a:rPr kumimoji="0" lang="en-US" altLang="zh-TW" sz="1200" b="1" dirty="0" smtClean="0">
                <a:latin typeface="+mn-lt"/>
                <a:ea typeface="細明體" pitchFamily="49" charset="-120"/>
                <a:cs typeface="Arial" pitchFamily="34" charset="0"/>
              </a:rPr>
              <a:t> </a:t>
            </a:r>
            <a:endParaRPr kumimoji="0" lang="en-US" altLang="zh-TW" sz="1200" b="1" dirty="0">
              <a:latin typeface="+mn-lt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118" name="Line 6"/>
          <p:cNvSpPr>
            <a:spLocks noChangeShapeType="1"/>
          </p:cNvSpPr>
          <p:nvPr/>
        </p:nvSpPr>
        <p:spPr bwMode="auto">
          <a:xfrm>
            <a:off x="2717574" y="2784089"/>
            <a:ext cx="0" cy="2256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200" b="1">
              <a:latin typeface="+mn-lt"/>
            </a:endParaRPr>
          </a:p>
        </p:txBody>
      </p:sp>
      <p:grpSp>
        <p:nvGrpSpPr>
          <p:cNvPr id="120" name="群組 90"/>
          <p:cNvGrpSpPr>
            <a:grpSpLocks/>
          </p:cNvGrpSpPr>
          <p:nvPr/>
        </p:nvGrpSpPr>
        <p:grpSpPr bwMode="auto">
          <a:xfrm>
            <a:off x="1764658" y="3423059"/>
            <a:ext cx="1921499" cy="635705"/>
            <a:chOff x="2397380" y="2651107"/>
            <a:chExt cx="1800000" cy="608979"/>
          </a:xfrm>
        </p:grpSpPr>
        <p:sp>
          <p:nvSpPr>
            <p:cNvPr id="122" name="AutoShape 10"/>
            <p:cNvSpPr>
              <a:spLocks noChangeArrowheads="1"/>
            </p:cNvSpPr>
            <p:nvPr/>
          </p:nvSpPr>
          <p:spPr bwMode="auto">
            <a:xfrm>
              <a:off x="2397380" y="2864170"/>
              <a:ext cx="1800000" cy="39591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0" lang="en-US" altLang="zh-TW" sz="1200" b="1" dirty="0" smtClean="0">
                  <a:latin typeface="+mn-lt"/>
                  <a:ea typeface="細明體" pitchFamily="49" charset="-120"/>
                  <a:cs typeface="Arial" pitchFamily="34" charset="0"/>
                </a:rPr>
                <a:t>C</a:t>
              </a:r>
              <a:r>
                <a:rPr kumimoji="0" lang="en-US" altLang="zh-CN" sz="1200" b="1" dirty="0" smtClean="0">
                  <a:latin typeface="+mn-lt"/>
                  <a:ea typeface="細明體" pitchFamily="49" charset="-120"/>
                  <a:cs typeface="Arial" pitchFamily="34" charset="0"/>
                </a:rPr>
                <a:t>arton label Print</a:t>
              </a:r>
              <a:endPara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26" name="Line 11"/>
            <p:cNvSpPr>
              <a:spLocks noChangeShapeType="1"/>
            </p:cNvSpPr>
            <p:nvPr/>
          </p:nvSpPr>
          <p:spPr bwMode="auto">
            <a:xfrm>
              <a:off x="3302598" y="2651107"/>
              <a:ext cx="0" cy="2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sz="1200" b="1">
                <a:latin typeface="+mn-lt"/>
              </a:endParaRPr>
            </a:p>
          </p:txBody>
        </p:sp>
      </p:grpSp>
      <p:grpSp>
        <p:nvGrpSpPr>
          <p:cNvPr id="127" name="群組 91"/>
          <p:cNvGrpSpPr>
            <a:grpSpLocks/>
          </p:cNvGrpSpPr>
          <p:nvPr/>
        </p:nvGrpSpPr>
        <p:grpSpPr bwMode="auto">
          <a:xfrm>
            <a:off x="1756186" y="5311915"/>
            <a:ext cx="1921499" cy="637365"/>
            <a:chOff x="2397380" y="2651107"/>
            <a:chExt cx="1800000" cy="608979"/>
          </a:xfrm>
        </p:grpSpPr>
        <p:sp>
          <p:nvSpPr>
            <p:cNvPr id="128" name="AutoShape 10"/>
            <p:cNvSpPr>
              <a:spLocks noChangeArrowheads="1"/>
            </p:cNvSpPr>
            <p:nvPr/>
          </p:nvSpPr>
          <p:spPr bwMode="auto">
            <a:xfrm>
              <a:off x="2397380" y="2863615"/>
              <a:ext cx="1800000" cy="396471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0" lang="en-US" altLang="zh-TW" sz="1200" b="1" dirty="0" smtClean="0">
                  <a:latin typeface="+mn-lt"/>
                  <a:ea typeface="細明體" pitchFamily="49" charset="-120"/>
                  <a:cs typeface="Arial" pitchFamily="34" charset="0"/>
                </a:rPr>
                <a:t>PLT Label Print</a:t>
              </a:r>
              <a:endPara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29" name="Line 11"/>
            <p:cNvSpPr>
              <a:spLocks noChangeShapeType="1"/>
            </p:cNvSpPr>
            <p:nvPr/>
          </p:nvSpPr>
          <p:spPr bwMode="auto">
            <a:xfrm>
              <a:off x="3302598" y="2651107"/>
              <a:ext cx="0" cy="2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sz="1200" b="1">
                <a:latin typeface="+mn-lt"/>
              </a:endParaRPr>
            </a:p>
          </p:txBody>
        </p:sp>
      </p:grpSp>
      <p:grpSp>
        <p:nvGrpSpPr>
          <p:cNvPr id="130" name="群組 94"/>
          <p:cNvGrpSpPr>
            <a:grpSpLocks/>
          </p:cNvGrpSpPr>
          <p:nvPr/>
        </p:nvGrpSpPr>
        <p:grpSpPr bwMode="auto">
          <a:xfrm>
            <a:off x="1747714" y="4077022"/>
            <a:ext cx="1921499" cy="637365"/>
            <a:chOff x="2397380" y="2651107"/>
            <a:chExt cx="1800000" cy="608979"/>
          </a:xfrm>
        </p:grpSpPr>
        <p:sp>
          <p:nvSpPr>
            <p:cNvPr id="131" name="AutoShape 10"/>
            <p:cNvSpPr>
              <a:spLocks noChangeArrowheads="1"/>
            </p:cNvSpPr>
            <p:nvPr/>
          </p:nvSpPr>
          <p:spPr bwMode="auto">
            <a:xfrm>
              <a:off x="2397380" y="2863615"/>
              <a:ext cx="1800000" cy="396471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0" lang="en-US" altLang="zh-TW" sz="1200" b="1" dirty="0" smtClean="0">
                  <a:latin typeface="+mn-lt"/>
                  <a:ea typeface="細明體" pitchFamily="49" charset="-120"/>
                  <a:cs typeface="Arial" pitchFamily="34" charset="0"/>
                </a:rPr>
                <a:t>HP S</a:t>
              </a:r>
              <a:r>
                <a:rPr kumimoji="0" lang="en-US" altLang="zh-CN" sz="1200" b="1" dirty="0" smtClean="0">
                  <a:latin typeface="+mn-lt"/>
                  <a:ea typeface="細明體" pitchFamily="49" charset="-120"/>
                  <a:cs typeface="Arial" pitchFamily="34" charset="0"/>
                </a:rPr>
                <a:t>can</a:t>
              </a:r>
              <a:endPara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32" name="Line 11"/>
            <p:cNvSpPr>
              <a:spLocks noChangeShapeType="1"/>
            </p:cNvSpPr>
            <p:nvPr/>
          </p:nvSpPr>
          <p:spPr bwMode="auto">
            <a:xfrm>
              <a:off x="3302598" y="2651107"/>
              <a:ext cx="0" cy="2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sz="1200" b="1">
                <a:latin typeface="+mn-lt"/>
              </a:endParaRPr>
            </a:p>
          </p:txBody>
        </p:sp>
      </p:grpSp>
      <p:grpSp>
        <p:nvGrpSpPr>
          <p:cNvPr id="138" name="群組 108"/>
          <p:cNvGrpSpPr>
            <a:grpSpLocks/>
          </p:cNvGrpSpPr>
          <p:nvPr/>
        </p:nvGrpSpPr>
        <p:grpSpPr bwMode="auto">
          <a:xfrm>
            <a:off x="1747714" y="4692809"/>
            <a:ext cx="1921499" cy="637365"/>
            <a:chOff x="2397380" y="2651107"/>
            <a:chExt cx="1800000" cy="608979"/>
          </a:xfrm>
        </p:grpSpPr>
        <p:sp>
          <p:nvSpPr>
            <p:cNvPr id="139" name="AutoShape 10"/>
            <p:cNvSpPr>
              <a:spLocks noChangeArrowheads="1"/>
            </p:cNvSpPr>
            <p:nvPr/>
          </p:nvSpPr>
          <p:spPr bwMode="auto">
            <a:xfrm>
              <a:off x="2397380" y="2863615"/>
              <a:ext cx="1800000" cy="396471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0" lang="en-US" altLang="zh-TW" sz="1200" b="1" dirty="0" smtClean="0">
                  <a:latin typeface="+mn-lt"/>
                  <a:ea typeface="細明體" pitchFamily="49" charset="-120"/>
                  <a:cs typeface="Arial" pitchFamily="34" charset="0"/>
                </a:rPr>
                <a:t>Carton Weight</a:t>
              </a:r>
              <a:endPara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40" name="Line 11"/>
            <p:cNvSpPr>
              <a:spLocks noChangeShapeType="1"/>
            </p:cNvSpPr>
            <p:nvPr/>
          </p:nvSpPr>
          <p:spPr bwMode="auto">
            <a:xfrm>
              <a:off x="3302598" y="2651107"/>
              <a:ext cx="0" cy="2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sz="1200" b="1">
                <a:latin typeface="+mn-lt"/>
              </a:endParaRPr>
            </a:p>
          </p:txBody>
        </p:sp>
      </p:grpSp>
      <p:grpSp>
        <p:nvGrpSpPr>
          <p:cNvPr id="142" name="群組 111"/>
          <p:cNvGrpSpPr>
            <a:grpSpLocks/>
          </p:cNvGrpSpPr>
          <p:nvPr/>
        </p:nvGrpSpPr>
        <p:grpSpPr bwMode="auto">
          <a:xfrm>
            <a:off x="5453990" y="4493684"/>
            <a:ext cx="1919804" cy="637365"/>
            <a:chOff x="2397380" y="2651107"/>
            <a:chExt cx="1800000" cy="608979"/>
          </a:xfrm>
        </p:grpSpPr>
        <p:sp>
          <p:nvSpPr>
            <p:cNvPr id="143" name="AutoShape 10"/>
            <p:cNvSpPr>
              <a:spLocks noChangeArrowheads="1"/>
            </p:cNvSpPr>
            <p:nvPr/>
          </p:nvSpPr>
          <p:spPr bwMode="auto">
            <a:xfrm>
              <a:off x="2397380" y="2863615"/>
              <a:ext cx="1800000" cy="396471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6699FF"/>
                </a:gs>
                <a:gs pos="50000">
                  <a:schemeClr val="bg1"/>
                </a:gs>
                <a:gs pos="100000">
                  <a:srgbClr val="6699FF"/>
                </a:gs>
              </a:gsLst>
              <a:lin ang="54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kumimoji="0" lang="en-US" altLang="zh-TW" sz="1200" b="1" dirty="0" smtClean="0">
                  <a:latin typeface="+mn-lt"/>
                  <a:ea typeface="細明體" pitchFamily="49" charset="-120"/>
                  <a:cs typeface="Arial" pitchFamily="34" charset="0"/>
                </a:rPr>
                <a:t>PLT 9S Label print</a:t>
              </a:r>
              <a:endPara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46" name="Line 11"/>
            <p:cNvSpPr>
              <a:spLocks noChangeShapeType="1"/>
            </p:cNvSpPr>
            <p:nvPr/>
          </p:nvSpPr>
          <p:spPr bwMode="auto">
            <a:xfrm>
              <a:off x="3302598" y="2651107"/>
              <a:ext cx="0" cy="2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sz="1200" b="1">
                <a:latin typeface="+mn-lt"/>
              </a:endParaRPr>
            </a:p>
          </p:txBody>
        </p:sp>
      </p:grpSp>
      <p:cxnSp>
        <p:nvCxnSpPr>
          <p:cNvPr id="157" name="肘形接點 137"/>
          <p:cNvCxnSpPr>
            <a:cxnSpLocks noChangeShapeType="1"/>
          </p:cNvCxnSpPr>
          <p:nvPr/>
        </p:nvCxnSpPr>
        <p:spPr bwMode="auto">
          <a:xfrm flipV="1">
            <a:off x="3686236" y="4302884"/>
            <a:ext cx="1767754" cy="1354726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12" name="AutoShape 10"/>
          <p:cNvSpPr>
            <a:spLocks noChangeArrowheads="1"/>
          </p:cNvSpPr>
          <p:nvPr/>
        </p:nvSpPr>
        <p:spPr bwMode="auto">
          <a:xfrm>
            <a:off x="5453990" y="4073572"/>
            <a:ext cx="1921499" cy="41495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699FF"/>
              </a:gs>
              <a:gs pos="50000">
                <a:schemeClr val="bg1"/>
              </a:gs>
              <a:gs pos="100000">
                <a:srgbClr val="6699FF"/>
              </a:gs>
            </a:gsLst>
            <a:lin ang="5400000" scaled="1"/>
          </a:gradFill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0" lang="en-US" altLang="zh-TW" sz="1200" b="1" dirty="0" smtClean="0">
                <a:latin typeface="+mn-lt"/>
                <a:ea typeface="細明體" pitchFamily="49" charset="-120"/>
                <a:cs typeface="Arial" pitchFamily="34" charset="0"/>
              </a:rPr>
              <a:t>PLT Weight&amp;</a:t>
            </a:r>
            <a:br>
              <a:rPr kumimoji="0" lang="en-US" altLang="zh-TW" sz="1200" b="1" dirty="0" smtClean="0">
                <a:latin typeface="+mn-lt"/>
                <a:ea typeface="細明體" pitchFamily="49" charset="-120"/>
                <a:cs typeface="Arial" pitchFamily="34" charset="0"/>
              </a:rPr>
            </a:br>
            <a:r>
              <a:rPr kumimoji="0" lang="en-US" altLang="zh-TW" sz="1200" b="1" dirty="0" smtClean="0">
                <a:latin typeface="+mn-lt"/>
                <a:ea typeface="細明體" pitchFamily="49" charset="-120"/>
                <a:cs typeface="Arial" pitchFamily="34" charset="0"/>
              </a:rPr>
              <a:t>Label Print</a:t>
            </a:r>
            <a:endParaRPr kumimoji="0" lang="en-US" altLang="zh-TW" sz="1200" b="1" dirty="0">
              <a:latin typeface="+mn-lt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214" name="AutoShape 3"/>
          <p:cNvSpPr>
            <a:spLocks noChangeArrowheads="1"/>
          </p:cNvSpPr>
          <p:nvPr/>
        </p:nvSpPr>
        <p:spPr bwMode="auto">
          <a:xfrm>
            <a:off x="1764764" y="2362263"/>
            <a:ext cx="1950305" cy="434869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699FF"/>
              </a:gs>
              <a:gs pos="50000">
                <a:schemeClr val="bg1"/>
              </a:gs>
              <a:gs pos="100000">
                <a:srgbClr val="6699FF"/>
              </a:gs>
            </a:gsLst>
            <a:lin ang="5400000" scaled="1"/>
          </a:gradFill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rPr>
              <a:t> </a:t>
            </a:r>
            <a:r>
              <a:rPr kumimoji="0" lang="zh-CN" altLang="en-US" sz="1200" b="1" dirty="0">
                <a:latin typeface="+mn-lt"/>
                <a:ea typeface="細明體" pitchFamily="49" charset="-120"/>
                <a:cs typeface="Arial" pitchFamily="34" charset="0"/>
              </a:rPr>
              <a:t>结合</a:t>
            </a:r>
            <a:r>
              <a: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rPr>
              <a:t>COA &amp; </a:t>
            </a:r>
            <a:r>
              <a:rPr kumimoji="0" lang="en-US" altLang="zh-TW" sz="1200" b="1" dirty="0" smtClean="0">
                <a:latin typeface="+mn-lt"/>
                <a:ea typeface="細明體" pitchFamily="49" charset="-120"/>
                <a:cs typeface="Arial" pitchFamily="34" charset="0"/>
              </a:rPr>
              <a:t>DN</a:t>
            </a:r>
            <a:endParaRPr kumimoji="0" lang="en-US" altLang="zh-TW" sz="1200" b="1" dirty="0">
              <a:latin typeface="+mn-lt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231" name="AutoShape 37"/>
          <p:cNvSpPr>
            <a:spLocks noChangeArrowheads="1"/>
          </p:cNvSpPr>
          <p:nvPr/>
        </p:nvSpPr>
        <p:spPr bwMode="auto">
          <a:xfrm>
            <a:off x="5595687" y="5356912"/>
            <a:ext cx="1702916" cy="395033"/>
          </a:xfrm>
          <a:prstGeom prst="diamond">
            <a:avLst/>
          </a:prstGeom>
          <a:solidFill>
            <a:srgbClr val="FFCC99">
              <a:alpha val="67058"/>
            </a:srgbClr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40000"/>
              </a:lnSpc>
              <a:spcBef>
                <a:spcPct val="50000"/>
              </a:spcBef>
            </a:pPr>
            <a:r>
              <a:rPr kumimoji="0" lang="zh-CN" altLang="en-US" sz="1200" b="1" dirty="0" smtClean="0">
                <a:latin typeface="+mn-lt"/>
                <a:ea typeface="細明體" pitchFamily="49" charset="-120"/>
                <a:cs typeface="Arial" pitchFamily="34" charset="0"/>
              </a:rPr>
              <a:t>出货口</a:t>
            </a:r>
            <a:endParaRPr kumimoji="0" lang="en-US" altLang="zh-TW" sz="1200" b="1" dirty="0">
              <a:latin typeface="+mn-lt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232" name="Line 11"/>
          <p:cNvSpPr>
            <a:spLocks noChangeShapeType="1"/>
          </p:cNvSpPr>
          <p:nvPr/>
        </p:nvSpPr>
        <p:spPr bwMode="auto">
          <a:xfrm>
            <a:off x="6453156" y="5131049"/>
            <a:ext cx="0" cy="2260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200" b="1">
              <a:latin typeface="+mn-lt"/>
            </a:endParaRPr>
          </a:p>
        </p:txBody>
      </p:sp>
      <p:sp>
        <p:nvSpPr>
          <p:cNvPr id="244" name="AutoShape 45"/>
          <p:cNvSpPr>
            <a:spLocks noChangeArrowheads="1"/>
          </p:cNvSpPr>
          <p:nvPr/>
        </p:nvSpPr>
        <p:spPr bwMode="auto">
          <a:xfrm>
            <a:off x="4338338" y="620688"/>
            <a:ext cx="896974" cy="37440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699FF"/>
              </a:gs>
              <a:gs pos="50000">
                <a:schemeClr val="bg1"/>
              </a:gs>
              <a:gs pos="100000">
                <a:srgbClr val="6699FF"/>
              </a:gs>
            </a:gsLst>
            <a:lin ang="5400000" scaled="1"/>
          </a:gradFill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kumimoji="0" lang="zh-TW" altLang="en-US" sz="1200" b="1" dirty="0" smtClean="0">
                <a:ea typeface="細明體" pitchFamily="49" charset="-120"/>
                <a:cs typeface="Arial" pitchFamily="34" charset="0"/>
              </a:rPr>
              <a:t>不良刷入</a:t>
            </a:r>
            <a:r>
              <a:rPr kumimoji="0" lang="en-US" altLang="zh-TW" sz="1200" b="1" dirty="0" smtClean="0">
                <a:ea typeface="細明體" pitchFamily="49" charset="-120"/>
                <a:cs typeface="Arial" pitchFamily="34" charset="0"/>
              </a:rPr>
              <a:t>FIS</a:t>
            </a:r>
            <a:endParaRPr kumimoji="0" lang="en-US" altLang="zh-TW" sz="1200" b="1" dirty="0">
              <a:ea typeface="細明體" pitchFamily="49" charset="-120"/>
              <a:cs typeface="Arial" pitchFamily="34" charset="0"/>
            </a:endParaRPr>
          </a:p>
        </p:txBody>
      </p:sp>
      <p:sp>
        <p:nvSpPr>
          <p:cNvPr id="245" name="AutoShape 3"/>
          <p:cNvSpPr>
            <a:spLocks noChangeArrowheads="1"/>
          </p:cNvSpPr>
          <p:nvPr/>
        </p:nvSpPr>
        <p:spPr bwMode="auto">
          <a:xfrm>
            <a:off x="7020272" y="673092"/>
            <a:ext cx="1162388" cy="322002"/>
          </a:xfrm>
          <a:prstGeom prst="roundRect">
            <a:avLst>
              <a:gd name="adj" fmla="val 16667"/>
            </a:avLst>
          </a:prstGeom>
          <a:solidFill>
            <a:srgbClr val="3366FF">
              <a:alpha val="25098"/>
            </a:srgbClr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rPr>
              <a:t>Re FA Flow</a:t>
            </a:r>
          </a:p>
        </p:txBody>
      </p:sp>
      <p:sp>
        <p:nvSpPr>
          <p:cNvPr id="246" name="Line 39"/>
          <p:cNvSpPr>
            <a:spLocks noChangeShapeType="1"/>
          </p:cNvSpPr>
          <p:nvPr/>
        </p:nvSpPr>
        <p:spPr bwMode="auto">
          <a:xfrm>
            <a:off x="6661398" y="844519"/>
            <a:ext cx="3846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200" b="1">
              <a:latin typeface="+mn-lt"/>
            </a:endParaRPr>
          </a:p>
        </p:txBody>
      </p:sp>
      <p:sp>
        <p:nvSpPr>
          <p:cNvPr id="247" name="Line 39"/>
          <p:cNvSpPr>
            <a:spLocks noChangeShapeType="1"/>
          </p:cNvSpPr>
          <p:nvPr/>
        </p:nvSpPr>
        <p:spPr bwMode="auto">
          <a:xfrm>
            <a:off x="5307320" y="844519"/>
            <a:ext cx="3846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200" b="1">
              <a:latin typeface="+mn-lt"/>
            </a:endParaRPr>
          </a:p>
        </p:txBody>
      </p:sp>
      <p:sp>
        <p:nvSpPr>
          <p:cNvPr id="260" name="Text Box 3"/>
          <p:cNvSpPr txBox="1">
            <a:spLocks noChangeArrowheads="1"/>
          </p:cNvSpPr>
          <p:nvPr/>
        </p:nvSpPr>
        <p:spPr bwMode="auto">
          <a:xfrm>
            <a:off x="5203093" y="2707337"/>
            <a:ext cx="449027" cy="28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200" b="1" dirty="0">
                <a:solidFill>
                  <a:srgbClr val="CC3300"/>
                </a:solidFill>
                <a:latin typeface="+mn-lt"/>
                <a:ea typeface="細明體" pitchFamily="49" charset="-120"/>
                <a:cs typeface="Arial" pitchFamily="34" charset="0"/>
              </a:rPr>
              <a:t>NG</a:t>
            </a:r>
          </a:p>
        </p:txBody>
      </p:sp>
      <p:cxnSp>
        <p:nvCxnSpPr>
          <p:cNvPr id="49" name="肘形接點 48"/>
          <p:cNvCxnSpPr/>
          <p:nvPr/>
        </p:nvCxnSpPr>
        <p:spPr>
          <a:xfrm flipH="1" flipV="1">
            <a:off x="2727741" y="1451569"/>
            <a:ext cx="2590509" cy="1772111"/>
          </a:xfrm>
          <a:prstGeom prst="bentConnector4">
            <a:avLst>
              <a:gd name="adj1" fmla="val -8825"/>
              <a:gd name="adj2" fmla="val 99423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圖案 50"/>
          <p:cNvCxnSpPr>
            <a:stCxn id="82" idx="0"/>
          </p:cNvCxnSpPr>
          <p:nvPr/>
        </p:nvCxnSpPr>
        <p:spPr>
          <a:xfrm rot="5400000" flipH="1" flipV="1">
            <a:off x="3446749" y="97818"/>
            <a:ext cx="171916" cy="16129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3"/>
          <p:cNvSpPr txBox="1">
            <a:spLocks noChangeArrowheads="1"/>
          </p:cNvSpPr>
          <p:nvPr/>
        </p:nvSpPr>
        <p:spPr bwMode="auto">
          <a:xfrm>
            <a:off x="3347864" y="835129"/>
            <a:ext cx="449027" cy="28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200" b="1" dirty="0">
                <a:solidFill>
                  <a:srgbClr val="CC3300"/>
                </a:solidFill>
                <a:latin typeface="+mn-lt"/>
                <a:ea typeface="細明體" pitchFamily="49" charset="-120"/>
                <a:cs typeface="Arial" pitchFamily="34" charset="0"/>
              </a:rPr>
              <a:t>NG</a:t>
            </a:r>
          </a:p>
        </p:txBody>
      </p:sp>
      <p:sp>
        <p:nvSpPr>
          <p:cNvPr id="60" name="Rectangle 43"/>
          <p:cNvSpPr>
            <a:spLocks noChangeArrowheads="1"/>
          </p:cNvSpPr>
          <p:nvPr/>
        </p:nvSpPr>
        <p:spPr bwMode="auto">
          <a:xfrm>
            <a:off x="5724128" y="620688"/>
            <a:ext cx="922307" cy="376438"/>
          </a:xfrm>
          <a:prstGeom prst="rect">
            <a:avLst/>
          </a:prstGeom>
          <a:gradFill rotWithShape="0">
            <a:gsLst>
              <a:gs pos="0">
                <a:srgbClr val="FFCCFF"/>
              </a:gs>
              <a:gs pos="50000">
                <a:srgbClr val="FFFFCC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rgbClr val="FF99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kumimoji="0" lang="en-US" altLang="zh-TW" sz="1200" b="1" dirty="0">
                <a:latin typeface="+mn-lt"/>
                <a:ea typeface="細明體" pitchFamily="49" charset="-120"/>
                <a:cs typeface="Arial" pitchFamily="34" charset="0"/>
              </a:rPr>
              <a:t>Repair </a:t>
            </a:r>
          </a:p>
        </p:txBody>
      </p:sp>
      <p:cxnSp>
        <p:nvCxnSpPr>
          <p:cNvPr id="64" name="肘形接點 63"/>
          <p:cNvCxnSpPr>
            <a:stCxn id="231" idx="3"/>
            <a:endCxn id="82" idx="3"/>
          </p:cNvCxnSpPr>
          <p:nvPr/>
        </p:nvCxnSpPr>
        <p:spPr>
          <a:xfrm flipH="1" flipV="1">
            <a:off x="3577713" y="1187745"/>
            <a:ext cx="3720890" cy="4366684"/>
          </a:xfrm>
          <a:prstGeom prst="bentConnector3">
            <a:avLst>
              <a:gd name="adj1" fmla="val -614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3"/>
          <p:cNvSpPr txBox="1">
            <a:spLocks noChangeArrowheads="1"/>
          </p:cNvSpPr>
          <p:nvPr/>
        </p:nvSpPr>
        <p:spPr bwMode="auto">
          <a:xfrm>
            <a:off x="7507349" y="3068960"/>
            <a:ext cx="449027" cy="28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200" b="1" dirty="0">
                <a:solidFill>
                  <a:srgbClr val="CC3300"/>
                </a:solidFill>
                <a:latin typeface="+mn-lt"/>
                <a:ea typeface="細明體" pitchFamily="49" charset="-120"/>
                <a:cs typeface="Arial" pitchFamily="34" charset="0"/>
              </a:rPr>
              <a:t>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48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PA Cosmetic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:PA/ PA Operation/01.</a:t>
            </a:r>
            <a:r>
              <a:rPr lang="en-US" altLang="zh-TW" dirty="0" smtClean="0"/>
              <a:t> PA Cosmetic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21" name="矩形 20"/>
          <p:cNvSpPr/>
          <p:nvPr/>
        </p:nvSpPr>
        <p:spPr>
          <a:xfrm>
            <a:off x="5436096" y="1916832"/>
            <a:ext cx="349188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輸入</a:t>
            </a:r>
            <a:r>
              <a:rPr lang="en-US" altLang="zh-CN" dirty="0" err="1" smtClean="0">
                <a:solidFill>
                  <a:schemeClr val="tx1"/>
                </a:solidFill>
              </a:rPr>
              <a:t>ProductID</a:t>
            </a:r>
            <a:r>
              <a:rPr lang="en-US" altLang="zh-CN" dirty="0" err="1" smtClean="0">
                <a:solidFill>
                  <a:schemeClr val="tx1"/>
                </a:solidFill>
              </a:rPr>
              <a:t>,</a:t>
            </a:r>
            <a:r>
              <a:rPr lang="en-US" altLang="zh-CN" dirty="0" err="1" smtClean="0">
                <a:solidFill>
                  <a:schemeClr val="tx1"/>
                </a:solidFill>
              </a:rPr>
              <a:t>SN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良</a:t>
            </a:r>
            <a:r>
              <a:rPr lang="zh-CN" altLang="en-US" dirty="0" smtClean="0">
                <a:solidFill>
                  <a:schemeClr val="tx1"/>
                </a:solidFill>
              </a:rPr>
              <a:t>品</a:t>
            </a:r>
            <a:r>
              <a:rPr lang="en-US" altLang="zh-CN" dirty="0" smtClean="0">
                <a:solidFill>
                  <a:schemeClr val="tx1"/>
                </a:solidFill>
              </a:rPr>
              <a:t>code/</a:t>
            </a:r>
            <a:r>
              <a:rPr lang="zh-CN" altLang="en-US" dirty="0" smtClean="0">
                <a:solidFill>
                  <a:schemeClr val="tx1"/>
                </a:solidFill>
              </a:rPr>
              <a:t>不良品</a:t>
            </a:r>
            <a:r>
              <a:rPr lang="en-US" altLang="zh-CN" dirty="0" smtClean="0">
                <a:solidFill>
                  <a:schemeClr val="tx1"/>
                </a:solidFill>
              </a:rPr>
              <a:t>code</a:t>
            </a:r>
          </a:p>
          <a:p>
            <a:pPr marL="342900" indent="-342900"/>
            <a:r>
              <a:rPr lang="en-US" altLang="zh-CN" sz="1400" b="1" dirty="0" smtClean="0">
                <a:solidFill>
                  <a:srgbClr val="FF0000"/>
                </a:solidFill>
              </a:rPr>
              <a:t>(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若遺失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Productid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需要在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Lose 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ProId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打勾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)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0" y="0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" name="圖片 9" descr="2014-10-28_1438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916832"/>
            <a:ext cx="5144798" cy="3378782"/>
          </a:xfrm>
          <a:prstGeom prst="rect">
            <a:avLst/>
          </a:prstGeom>
        </p:spPr>
      </p:pic>
      <p:sp>
        <p:nvSpPr>
          <p:cNvPr id="17" name="流程圖: 接點 16"/>
          <p:cNvSpPr/>
          <p:nvPr/>
        </p:nvSpPr>
        <p:spPr>
          <a:xfrm>
            <a:off x="3419872" y="227687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01180"/>
            <a:ext cx="5136112" cy="311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49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TW" sz="2400" dirty="0" smtClean="0"/>
              <a:t>Combine COA &amp; DN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:PA/ PA Operation/02.</a:t>
            </a:r>
            <a:r>
              <a:rPr lang="en-US" altLang="zh-TW" dirty="0" smtClean="0"/>
              <a:t> Combine COA &amp; DN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627784" y="197044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627784" y="292494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8632" y="1916832"/>
            <a:ext cx="2483768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213105" cy="108086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Glossary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251520" y="980728"/>
            <a:ext cx="7987556" cy="392802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SMT= Surface Mount Technology</a:t>
            </a:r>
          </a:p>
          <a:p>
            <a:pPr>
              <a:defRPr/>
            </a:pPr>
            <a:r>
              <a:rPr lang="en-US" altLang="zh-TW" dirty="0" smtClean="0"/>
              <a:t>W/S= Wave Solder</a:t>
            </a:r>
          </a:p>
          <a:p>
            <a:pPr>
              <a:defRPr/>
            </a:pPr>
            <a:r>
              <a:rPr lang="en-US" altLang="zh-TW" dirty="0" smtClean="0"/>
              <a:t>SA=Sub-assembly</a:t>
            </a:r>
          </a:p>
          <a:p>
            <a:pPr>
              <a:defRPr/>
            </a:pPr>
            <a:r>
              <a:rPr lang="en-US" altLang="zh-TW" dirty="0" smtClean="0"/>
              <a:t>OL=O</a:t>
            </a:r>
            <a:r>
              <a:rPr lang="en-US" altLang="zh-CN" dirty="0" smtClean="0"/>
              <a:t>ffice Line</a:t>
            </a: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FA=Final-assembly</a:t>
            </a:r>
          </a:p>
          <a:p>
            <a:pPr>
              <a:defRPr/>
            </a:pPr>
            <a:r>
              <a:rPr lang="en-US" altLang="zh-TW" dirty="0" smtClean="0"/>
              <a:t>D/L= Download</a:t>
            </a:r>
          </a:p>
          <a:p>
            <a:pPr>
              <a:defRPr/>
            </a:pPr>
            <a:r>
              <a:rPr lang="en-US" altLang="zh-TW" dirty="0" smtClean="0"/>
              <a:t>MO=Manufacturing Order</a:t>
            </a:r>
          </a:p>
          <a:p>
            <a:pPr>
              <a:defRPr/>
            </a:pP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92995"/>
            <a:ext cx="5256584" cy="240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50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sz="2400" dirty="0" err="1" smtClean="0"/>
              <a:t>CombinePizza</a:t>
            </a:r>
            <a:r>
              <a:rPr lang="en-US" altLang="zh-TW" sz="2400" dirty="0" smtClean="0"/>
              <a:t> PVS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:PA/ PA Operation/03.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CombinePizza</a:t>
            </a:r>
            <a:r>
              <a:rPr lang="en-US" altLang="zh-TW" dirty="0" smtClean="0"/>
              <a:t> PVS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339752" y="191683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426658" y="263691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12768" y="1484784"/>
            <a:ext cx="2483768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NO./Model NO.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PIZZA K/P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PIZZA Label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Import Label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Support Label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Spec  Label(</a:t>
            </a:r>
            <a:r>
              <a:rPr lang="zh-CN" altLang="en-US" dirty="0" smtClean="0">
                <a:solidFill>
                  <a:schemeClr val="tx1"/>
                </a:solidFill>
              </a:rPr>
              <a:t>法文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Packing Label</a:t>
            </a:r>
          </a:p>
        </p:txBody>
      </p:sp>
      <p:sp>
        <p:nvSpPr>
          <p:cNvPr id="13" name="流程圖: 接點 12"/>
          <p:cNvSpPr/>
          <p:nvPr/>
        </p:nvSpPr>
        <p:spPr>
          <a:xfrm>
            <a:off x="2858706" y="2618519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流程圖: 程序 13"/>
          <p:cNvSpPr/>
          <p:nvPr/>
        </p:nvSpPr>
        <p:spPr>
          <a:xfrm>
            <a:off x="251520" y="4365104"/>
            <a:ext cx="2448272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PIZZA Label: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853309"/>
            <a:ext cx="1514301" cy="1456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4869160"/>
            <a:ext cx="1586880" cy="142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流程圖: 程序 14"/>
          <p:cNvSpPr/>
          <p:nvPr/>
        </p:nvSpPr>
        <p:spPr>
          <a:xfrm>
            <a:off x="1691680" y="4365104"/>
            <a:ext cx="3960440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Import/ Support Label: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869160"/>
            <a:ext cx="1368152" cy="1414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流程圖: 程序 17"/>
          <p:cNvSpPr/>
          <p:nvPr/>
        </p:nvSpPr>
        <p:spPr>
          <a:xfrm>
            <a:off x="6660232" y="4437112"/>
            <a:ext cx="3096344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Packing Label: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4869160"/>
            <a:ext cx="212737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4869160"/>
            <a:ext cx="1669199" cy="1103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矩形 20"/>
          <p:cNvSpPr/>
          <p:nvPr/>
        </p:nvSpPr>
        <p:spPr>
          <a:xfrm>
            <a:off x="4499992" y="443711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Spec Label:(</a:t>
            </a:r>
            <a:r>
              <a:rPr lang="zh-CN" altLang="en-US" b="1" dirty="0" smtClean="0"/>
              <a:t>法文）</a:t>
            </a:r>
            <a:endParaRPr lang="zh-TW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43100"/>
            <a:ext cx="4811288" cy="256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TW" sz="2400" dirty="0" smtClean="0"/>
              <a:t>Shipping Label Print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:PA/ PA Operation/04.</a:t>
            </a:r>
            <a:r>
              <a:rPr lang="en-US" altLang="zh-TW" dirty="0" smtClean="0"/>
              <a:t> Shipping Label Print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3002722" y="197044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627784" y="377064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2160" y="2204864"/>
            <a:ext cx="2808312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Input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NO./</a:t>
            </a:r>
            <a:r>
              <a:rPr lang="zh-CN" altLang="en-US" dirty="0" smtClean="0">
                <a:solidFill>
                  <a:schemeClr val="tx1"/>
                </a:solidFill>
              </a:rPr>
              <a:t>良品</a:t>
            </a:r>
            <a:r>
              <a:rPr lang="en-US" altLang="zh-CN" dirty="0" smtClean="0">
                <a:solidFill>
                  <a:schemeClr val="tx1"/>
                </a:solidFill>
              </a:rPr>
              <a:t>code</a:t>
            </a:r>
          </a:p>
          <a:p>
            <a:pPr marL="342900" indent="-342900"/>
            <a:r>
              <a:rPr lang="en-US" altLang="zh-CN" dirty="0" smtClean="0">
                <a:solidFill>
                  <a:schemeClr val="tx1"/>
                </a:solidFill>
              </a:rPr>
              <a:t>Output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Carton Label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Spec Label(</a:t>
            </a:r>
            <a:r>
              <a:rPr lang="zh-CN" altLang="en-US" dirty="0" smtClean="0">
                <a:solidFill>
                  <a:schemeClr val="tx1"/>
                </a:solidFill>
              </a:rPr>
              <a:t>英文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能效标签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 Small Shipping Label</a:t>
            </a:r>
            <a:endParaRPr lang="zh-TW" alt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BOX Label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MPR L</a:t>
            </a:r>
            <a:r>
              <a:rPr lang="en-US" altLang="zh-CN" dirty="0" smtClean="0">
                <a:solidFill>
                  <a:schemeClr val="tx1"/>
                </a:solidFill>
              </a:rPr>
              <a:t>abel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52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TW" sz="2400" dirty="0" smtClean="0"/>
              <a:t>Shipping Label </a:t>
            </a: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1778586" y="3068960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4010834" y="299695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676" y="1900411"/>
            <a:ext cx="1079004" cy="152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流程圖: 程序 12"/>
          <p:cNvSpPr/>
          <p:nvPr/>
        </p:nvSpPr>
        <p:spPr>
          <a:xfrm>
            <a:off x="539552" y="1412776"/>
            <a:ext cx="2448272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Carton  Label: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流程圖: 程序 13"/>
          <p:cNvSpPr/>
          <p:nvPr/>
        </p:nvSpPr>
        <p:spPr>
          <a:xfrm>
            <a:off x="2771800" y="1412776"/>
            <a:ext cx="2304256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Spec Label:(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英文）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916832"/>
            <a:ext cx="1047257" cy="148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流程圖: 程序 15"/>
          <p:cNvSpPr/>
          <p:nvPr/>
        </p:nvSpPr>
        <p:spPr>
          <a:xfrm>
            <a:off x="5508104" y="1412776"/>
            <a:ext cx="1979712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chemeClr val="tx1"/>
                </a:solidFill>
              </a:rPr>
              <a:t>能效标签：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844824"/>
            <a:ext cx="998041" cy="156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4221088"/>
            <a:ext cx="1623902" cy="108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4221088"/>
            <a:ext cx="1857598" cy="988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流程圖: 程序 20"/>
          <p:cNvSpPr/>
          <p:nvPr/>
        </p:nvSpPr>
        <p:spPr>
          <a:xfrm>
            <a:off x="251520" y="3789040"/>
            <a:ext cx="2520280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chemeClr val="tx1"/>
                </a:solidFill>
              </a:rPr>
              <a:t>Small Shipping Label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：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22" name="流程圖: 程序 21"/>
          <p:cNvSpPr/>
          <p:nvPr/>
        </p:nvSpPr>
        <p:spPr>
          <a:xfrm>
            <a:off x="2915816" y="3789040"/>
            <a:ext cx="1979712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chemeClr val="tx1"/>
                </a:solidFill>
              </a:rPr>
              <a:t>BOX Label: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112" y="4229346"/>
            <a:ext cx="1146887" cy="1647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流程圖: 接點 22"/>
          <p:cNvSpPr/>
          <p:nvPr/>
        </p:nvSpPr>
        <p:spPr>
          <a:xfrm>
            <a:off x="6675130" y="299695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流程圖: 程序 23"/>
          <p:cNvSpPr/>
          <p:nvPr/>
        </p:nvSpPr>
        <p:spPr>
          <a:xfrm>
            <a:off x="5472608" y="3789040"/>
            <a:ext cx="1979712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chemeClr val="tx1"/>
                </a:solidFill>
              </a:rPr>
              <a:t>MPR Label: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流程圖: 接點 24"/>
          <p:cNvSpPr/>
          <p:nvPr/>
        </p:nvSpPr>
        <p:spPr>
          <a:xfrm>
            <a:off x="1930986" y="535482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流程圖: 接點 25"/>
          <p:cNvSpPr/>
          <p:nvPr/>
        </p:nvSpPr>
        <p:spPr>
          <a:xfrm>
            <a:off x="4163234" y="535482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流程圖: 接點 26"/>
          <p:cNvSpPr/>
          <p:nvPr/>
        </p:nvSpPr>
        <p:spPr>
          <a:xfrm>
            <a:off x="6827530" y="5282815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99" y="1844824"/>
            <a:ext cx="45815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53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zh-TW" sz="2400" dirty="0" smtClean="0"/>
              <a:t>Carton Scan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:PA/ PA Operation/15.</a:t>
            </a:r>
            <a:r>
              <a:rPr lang="en-US" altLang="zh-TW" dirty="0" smtClean="0"/>
              <a:t> Carton Scan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4154850" y="1970447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851920" y="364502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8632" y="1916832"/>
            <a:ext cx="313184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TW" dirty="0" smtClean="0">
                <a:solidFill>
                  <a:schemeClr val="tx1"/>
                </a:solidFill>
              </a:rPr>
              <a:t>PS:XX56Y</a:t>
            </a:r>
            <a:r>
              <a:rPr lang="zh-CN" altLang="en-US" dirty="0" smtClean="0">
                <a:solidFill>
                  <a:schemeClr val="tx1"/>
                </a:solidFill>
              </a:rPr>
              <a:t>机型需线外打印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3" name="流程圖: 程序 12"/>
          <p:cNvSpPr/>
          <p:nvPr/>
        </p:nvSpPr>
        <p:spPr>
          <a:xfrm>
            <a:off x="323528" y="4437112"/>
            <a:ext cx="1872208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 smtClean="0">
                <a:solidFill>
                  <a:schemeClr val="tx1"/>
                </a:solidFill>
              </a:rPr>
              <a:t>BIS Label: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013176"/>
            <a:ext cx="2791116" cy="125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5" y="4981351"/>
            <a:ext cx="2896696" cy="125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4418244" cy="192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54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zh-TW" sz="2400" dirty="0" smtClean="0"/>
              <a:t>Carton Weight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:PA/ PA Operation/05.</a:t>
            </a:r>
            <a:r>
              <a:rPr lang="en-US" altLang="zh-TW" dirty="0" smtClean="0"/>
              <a:t> Carton Weight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3563888" y="2042455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635896" y="292494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8632" y="1916832"/>
            <a:ext cx="349188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842120"/>
            <a:ext cx="4032448" cy="245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1840" y="630932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55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altLang="zh-TW" sz="2400" dirty="0" smtClean="0">
                <a:latin typeface="+mn-lt"/>
              </a:rPr>
              <a:t>Pallet Data Collection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  <a:latin typeface="+mn-lt"/>
              </a:rPr>
              <a:t>:PA/ PA Operation/06.</a:t>
            </a:r>
            <a:r>
              <a:rPr lang="en-US" altLang="zh-TW" dirty="0" smtClean="0">
                <a:latin typeface="+mn-lt"/>
              </a:rPr>
              <a:t> Pallet Data Collection</a:t>
            </a:r>
            <a:endParaRPr lang="en-US" altLang="zh-TW" dirty="0" smtClean="0">
              <a:solidFill>
                <a:schemeClr val="tx1"/>
              </a:solidFill>
              <a:latin typeface="+mn-lt"/>
            </a:endParaRPr>
          </a:p>
          <a:p>
            <a:pPr marL="514350" indent="-514350">
              <a:buNone/>
            </a:pPr>
            <a:r>
              <a:rPr lang="en-US" altLang="zh-CN" sz="2400" dirty="0" smtClean="0">
                <a:latin typeface="+mn-lt"/>
              </a:rPr>
              <a:t> </a:t>
            </a:r>
          </a:p>
          <a:p>
            <a:pPr marL="514350" indent="-514350">
              <a:buNone/>
            </a:pPr>
            <a:endParaRPr lang="zh-TW" altLang="en-US" sz="2400" i="1" dirty="0">
              <a:latin typeface="+mn-lt"/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794810" y="2978559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8632" y="1916832"/>
            <a:ext cx="349188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Input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</a:t>
            </a:r>
          </a:p>
          <a:p>
            <a:pPr marL="342900" indent="-342900"/>
            <a:r>
              <a:rPr lang="en-US" altLang="zh-CN" dirty="0" smtClean="0">
                <a:solidFill>
                  <a:schemeClr val="tx1"/>
                </a:solidFill>
              </a:rPr>
              <a:t>Output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PLT  Label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3" name="流程圖: 程序 12"/>
          <p:cNvSpPr/>
          <p:nvPr/>
        </p:nvSpPr>
        <p:spPr>
          <a:xfrm>
            <a:off x="251520" y="4509120"/>
            <a:ext cx="2448272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 smtClean="0">
                <a:solidFill>
                  <a:schemeClr val="tx1"/>
                </a:solidFill>
              </a:rPr>
              <a:t>PLT  Label: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5013176"/>
            <a:ext cx="864096" cy="127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3584779" cy="209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56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zh-TW" sz="2400" dirty="0" smtClean="0"/>
              <a:t>Pallet Weight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:PA/ PA Operation/08.</a:t>
            </a:r>
            <a:r>
              <a:rPr lang="en-US" altLang="zh-TW" dirty="0" smtClean="0"/>
              <a:t> Pallet Weight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483768" y="1916832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771800" y="218647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8632" y="1916832"/>
            <a:ext cx="349188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SN NO.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PLT NO.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读取重量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Into SQL Data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52625"/>
            <a:ext cx="4123048" cy="21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57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altLang="zh-TW" sz="2400" dirty="0" smtClean="0"/>
              <a:t>Pallet </a:t>
            </a:r>
            <a:r>
              <a:rPr lang="en-US" altLang="zh-TW" sz="2400" dirty="0" err="1" smtClean="0"/>
              <a:t>Verry</a:t>
            </a:r>
            <a:endParaRPr lang="en-US" altLang="zh-TW" sz="2400" dirty="0" smtClean="0"/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:PA/ PA Operation/09.</a:t>
            </a:r>
            <a:r>
              <a:rPr lang="en-US" altLang="zh-TW" dirty="0" smtClean="0"/>
              <a:t> Pallet </a:t>
            </a:r>
            <a:r>
              <a:rPr lang="en-US" altLang="zh-TW" dirty="0" err="1" smtClean="0"/>
              <a:t>Verry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771800" y="2762535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92080" y="1916832"/>
            <a:ext cx="2952328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PLT NO.</a:t>
            </a: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PLT 9S Label</a:t>
            </a: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873" y="5013176"/>
            <a:ext cx="902791" cy="125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流程圖: 程序 12"/>
          <p:cNvSpPr/>
          <p:nvPr/>
        </p:nvSpPr>
        <p:spPr>
          <a:xfrm>
            <a:off x="323528" y="4509120"/>
            <a:ext cx="2448272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 smtClean="0">
                <a:solidFill>
                  <a:schemeClr val="tx1"/>
                </a:solidFill>
              </a:rPr>
              <a:t>PLT 9S Label: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865" y="1890489"/>
            <a:ext cx="6348359" cy="355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58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10"/>
            </a:pPr>
            <a:r>
              <a:rPr lang="en-US" altLang="zh-TW" sz="2400" dirty="0" smtClean="0"/>
              <a:t>FIS</a:t>
            </a:r>
            <a:r>
              <a:rPr lang="zh-TW" altLang="en-US" sz="2400" dirty="0" smtClean="0"/>
              <a:t>過站記錄查詢</a:t>
            </a:r>
            <a:endParaRPr lang="en-US" altLang="zh-TW" sz="2400" dirty="0" smtClean="0"/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:QUERY/ QUERY Operation/02.</a:t>
            </a:r>
            <a:r>
              <a:rPr lang="zh-TW" altLang="en-US" dirty="0" smtClean="0"/>
              <a:t>過站記錄查詢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9" name="矩形 8"/>
          <p:cNvSpPr/>
          <p:nvPr/>
        </p:nvSpPr>
        <p:spPr>
          <a:xfrm>
            <a:off x="6768752" y="1916832"/>
            <a:ext cx="2195736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 smtClean="0">
                <a:solidFill>
                  <a:schemeClr val="tx1"/>
                </a:solidFill>
              </a:rPr>
              <a:t>ProdId</a:t>
            </a:r>
            <a:r>
              <a:rPr lang="en-US" altLang="zh-TW" dirty="0" smtClean="0">
                <a:solidFill>
                  <a:schemeClr val="tx1"/>
                </a:solidFill>
              </a:rPr>
              <a:t>/ SN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FIS</a:t>
            </a:r>
            <a:r>
              <a:rPr lang="zh-CN" altLang="en-US" dirty="0" smtClean="0">
                <a:solidFill>
                  <a:schemeClr val="tx1"/>
                </a:solidFill>
              </a:rPr>
              <a:t>过站记录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dirty="0" smtClean="0">
                <a:solidFill>
                  <a:schemeClr val="tx1"/>
                </a:solidFill>
              </a:rPr>
              <a:t>      </a:t>
            </a:r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err="1" smtClean="0">
                <a:solidFill>
                  <a:schemeClr val="tx1"/>
                </a:solidFill>
              </a:rPr>
              <a:t>SnoLog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dirty="0" smtClean="0">
                <a:solidFill>
                  <a:schemeClr val="tx1"/>
                </a:solidFill>
              </a:rPr>
              <a:t>不良品记录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dirty="0" smtClean="0">
                <a:solidFill>
                  <a:schemeClr val="tx1"/>
                </a:solidFill>
              </a:rPr>
              <a:t>结合</a:t>
            </a:r>
            <a:r>
              <a:rPr lang="en-US" altLang="zh-CN" dirty="0" smtClean="0">
                <a:solidFill>
                  <a:schemeClr val="tx1"/>
                </a:solidFill>
              </a:rPr>
              <a:t>K/P</a:t>
            </a:r>
            <a:r>
              <a:rPr lang="zh-CN" altLang="en-US" dirty="0" smtClean="0">
                <a:solidFill>
                  <a:schemeClr val="tx1"/>
                </a:solidFill>
              </a:rPr>
              <a:t>资料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0" name="流程圖: 接點 9"/>
          <p:cNvSpPr/>
          <p:nvPr/>
        </p:nvSpPr>
        <p:spPr>
          <a:xfrm>
            <a:off x="3707904" y="194745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流程圖: 接點 10"/>
          <p:cNvSpPr/>
          <p:nvPr/>
        </p:nvSpPr>
        <p:spPr>
          <a:xfrm>
            <a:off x="3995936" y="2906551"/>
            <a:ext cx="417150" cy="306425"/>
          </a:xfrm>
          <a:prstGeom prst="flowChartConnector">
            <a:avLst/>
          </a:prstGeom>
          <a:solidFill>
            <a:srgbClr val="0000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流程圖: 接點 11"/>
          <p:cNvSpPr/>
          <p:nvPr/>
        </p:nvSpPr>
        <p:spPr>
          <a:xfrm>
            <a:off x="4269070" y="4130687"/>
            <a:ext cx="417150" cy="306425"/>
          </a:xfrm>
          <a:prstGeom prst="flowChartConnector">
            <a:avLst/>
          </a:prstGeom>
          <a:solidFill>
            <a:srgbClr val="0000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流程圖: 接點 12"/>
          <p:cNvSpPr/>
          <p:nvPr/>
        </p:nvSpPr>
        <p:spPr>
          <a:xfrm>
            <a:off x="4355976" y="4850767"/>
            <a:ext cx="417150" cy="306425"/>
          </a:xfrm>
          <a:prstGeom prst="flowChartConnector">
            <a:avLst/>
          </a:prstGeom>
          <a:solidFill>
            <a:srgbClr val="0000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A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59</a:t>
            </a:fld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SQL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语句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424936" cy="5400600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zh-CN" sz="2400" dirty="0" smtClean="0"/>
              <a:t>1.</a:t>
            </a:r>
            <a:r>
              <a:rPr lang="zh-CN" altLang="en-US" sz="2400" dirty="0" smtClean="0"/>
              <a:t>常用查询语句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smtClean="0"/>
              <a:t>select*from </a:t>
            </a:r>
            <a:r>
              <a:rPr lang="en-US" altLang="zh-TW" sz="2400" dirty="0" err="1" smtClean="0"/>
              <a:t>BomParts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Pno</a:t>
            </a:r>
            <a:r>
              <a:rPr lang="en-US" altLang="zh-TW" sz="2400" dirty="0" smtClean="0"/>
              <a:t>='JC1438AAC12Y‘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select*from </a:t>
            </a:r>
            <a:r>
              <a:rPr lang="en-US" altLang="zh-TW" sz="2400" dirty="0" err="1" smtClean="0"/>
              <a:t>Bom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MPno</a:t>
            </a:r>
            <a:r>
              <a:rPr lang="en-US" altLang="zh-TW" sz="2400" dirty="0" smtClean="0"/>
              <a:t>='JC1438AAC12Y‘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select*from </a:t>
            </a:r>
            <a:r>
              <a:rPr lang="en-US" altLang="zh-TW" sz="2400" dirty="0" err="1" smtClean="0"/>
              <a:t>SnoMas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Pno</a:t>
            </a:r>
            <a:r>
              <a:rPr lang="en-US" altLang="zh-TW" sz="2400" dirty="0" smtClean="0"/>
              <a:t>='JC1438AAC12Y'</a:t>
            </a:r>
            <a:r>
              <a:rPr lang="en-US" altLang="zh-CN" sz="2400" dirty="0" smtClean="0"/>
              <a:t> </a:t>
            </a:r>
          </a:p>
          <a:p>
            <a:pPr>
              <a:buNone/>
            </a:pPr>
            <a:r>
              <a:rPr lang="en-US" altLang="zh-TW" sz="2400" dirty="0" smtClean="0"/>
              <a:t>select*from </a:t>
            </a:r>
            <a:r>
              <a:rPr lang="en-US" altLang="zh-TW" sz="2400" dirty="0" err="1" smtClean="0"/>
              <a:t>SnoDet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SnoId</a:t>
            </a:r>
            <a:r>
              <a:rPr lang="en-US" altLang="zh-TW" sz="2400" dirty="0" smtClean="0"/>
              <a:t>='H43033837'</a:t>
            </a:r>
          </a:p>
          <a:p>
            <a:pPr>
              <a:buNone/>
            </a:pPr>
            <a:r>
              <a:rPr lang="en-US" altLang="zh-TW" sz="2400" dirty="0" smtClean="0"/>
              <a:t>select*from </a:t>
            </a:r>
            <a:r>
              <a:rPr lang="en-US" altLang="zh-TW" sz="2400" dirty="0" err="1" smtClean="0"/>
              <a:t>SnoLog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SnoId</a:t>
            </a:r>
            <a:r>
              <a:rPr lang="en-US" altLang="zh-TW" sz="2400" dirty="0" smtClean="0"/>
              <a:t>='H43033837' order by 1,8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smtClean="0"/>
              <a:t>select *from </a:t>
            </a:r>
            <a:r>
              <a:rPr lang="en-US" altLang="zh-TW" sz="2400" dirty="0" err="1" smtClean="0"/>
              <a:t>SnoRep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SnoId</a:t>
            </a:r>
            <a:r>
              <a:rPr lang="en-US" altLang="zh-TW" sz="2400" dirty="0" smtClean="0"/>
              <a:t>='2E25MF0000‘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 * from </a:t>
            </a:r>
            <a:r>
              <a:rPr lang="en-US" altLang="zh-TW" sz="2400" dirty="0" err="1" smtClean="0"/>
              <a:t>SnoCtrl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Tp</a:t>
            </a:r>
            <a:r>
              <a:rPr lang="en-US" altLang="zh-TW" sz="2400" dirty="0" smtClean="0"/>
              <a:t> IN('MAC','MB‘,’CT’) AND  </a:t>
            </a:r>
            <a:r>
              <a:rPr lang="en-US" altLang="zh-TW" sz="2400" dirty="0" err="1" smtClean="0"/>
              <a:t>BegNo</a:t>
            </a:r>
            <a:r>
              <a:rPr lang="en-US" altLang="zh-TW" sz="2400" dirty="0" smtClean="0"/>
              <a:t> like'PBYNF0DRH%‘</a:t>
            </a:r>
          </a:p>
          <a:p>
            <a:pPr marL="514350" indent="-514350">
              <a:buNone/>
            </a:pPr>
            <a:r>
              <a:rPr lang="zh-CN" altLang="en-US" sz="2400" dirty="0" smtClean="0"/>
              <a:t>所用表单：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err="1" smtClean="0"/>
              <a:t>Bo</a:t>
            </a:r>
            <a:r>
              <a:rPr lang="en-US" altLang="zh-CN" sz="2400" dirty="0" err="1" smtClean="0"/>
              <a:t>mParts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Bom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SnoMas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SnoDet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SnoLog</a:t>
            </a:r>
            <a:r>
              <a:rPr lang="en-US" altLang="zh-CN" sz="2400" dirty="0" smtClean="0"/>
              <a:t>, </a:t>
            </a:r>
            <a:r>
              <a:rPr lang="en-US" altLang="zh-TW" sz="2400" dirty="0" err="1" smtClean="0"/>
              <a:t>SnoRep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SnoCtrl</a:t>
            </a:r>
            <a:r>
              <a:rPr lang="en-US" altLang="zh-TW" sz="2400" dirty="0" smtClean="0"/>
              <a:t> </a:t>
            </a:r>
          </a:p>
          <a:p>
            <a:pPr marL="514350" indent="-514350">
              <a:buNone/>
            </a:pPr>
            <a:endParaRPr lang="en-US" altLang="zh-CN" sz="2400" dirty="0" smtClean="0"/>
          </a:p>
          <a:p>
            <a:pPr marL="514350" indent="-514350">
              <a:buNone/>
            </a:pPr>
            <a:endParaRPr lang="zh-TW" altLang="en-US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9512" y="1014571"/>
            <a:ext cx="8388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US" altLang="zh-CN" sz="2400" b="1" dirty="0" smtClean="0">
                <a:latin typeface="+mn-lt"/>
                <a:ea typeface="+mj-ea"/>
              </a:rPr>
              <a:t>OA FIS:    http://10.99.73.206/FIS-HP/</a:t>
            </a:r>
          </a:p>
          <a:p>
            <a:pPr marL="514350" indent="-514350">
              <a:buNone/>
            </a:pPr>
            <a:r>
              <a:rPr lang="zh-CN" altLang="en-US" sz="2400" b="1" dirty="0" smtClean="0">
                <a:latin typeface="+mn-lt"/>
                <a:ea typeface="+mj-ea"/>
              </a:rPr>
              <a:t>产线</a:t>
            </a:r>
            <a:r>
              <a:rPr lang="en-US" altLang="zh-CN" sz="2400" b="1" dirty="0" smtClean="0">
                <a:latin typeface="+mn-lt"/>
                <a:ea typeface="+mj-ea"/>
              </a:rPr>
              <a:t>FIS:  </a:t>
            </a:r>
            <a:r>
              <a:rPr lang="en-US" altLang="zh-CN" sz="2400" b="1" dirty="0" smtClean="0">
                <a:latin typeface="+mn-lt"/>
                <a:ea typeface="+mj-ea"/>
                <a:hlinkClick r:id="rId2"/>
              </a:rPr>
              <a:t>http://192.168.202.7/FIS-HP/</a:t>
            </a:r>
            <a:endParaRPr lang="en-US" altLang="zh-CN" sz="2400" b="1" dirty="0" smtClean="0">
              <a:latin typeface="+mn-lt"/>
              <a:ea typeface="+mj-ea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 bwMode="auto">
          <a:xfrm>
            <a:off x="107504" y="44624"/>
            <a:ext cx="8213105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kumimoji="0" lang="en-US" altLang="zh-TW" sz="32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微軟正黑體" pitchFamily="34" charset="-120"/>
                <a:cs typeface="+mj-cs"/>
              </a:rPr>
              <a:t>FIS Website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微軟正黑體" pitchFamily="34" charset="-120"/>
              <a:cs typeface="+mj-cs"/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 bwMode="auto">
          <a:xfrm>
            <a:off x="103311" y="2420144"/>
            <a:ext cx="8213105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kumimoji="0" lang="en-US" altLang="zh-TW" sz="32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微軟正黑體" pitchFamily="34" charset="-120"/>
                <a:cs typeface="+mj-cs"/>
              </a:rPr>
              <a:t>SQL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微軟正黑體" pitchFamily="34" charset="-120"/>
              <a:cs typeface="+mj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512" y="3246075"/>
            <a:ext cx="8388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/>
            <a:r>
              <a:rPr lang="en-US" altLang="zh-TW" sz="2400" dirty="0" smtClean="0"/>
              <a:t>HP:10.99.73.204\HP</a:t>
            </a:r>
            <a:endParaRPr lang="zh-TW" altLang="zh-TW" sz="2400" dirty="0" smtClean="0"/>
          </a:p>
          <a:p>
            <a:pPr marL="514350" indent="-514350">
              <a:buNone/>
            </a:pPr>
            <a:r>
              <a:rPr lang="en-US" altLang="zh-CN" sz="2400" dirty="0" smtClean="0">
                <a:latin typeface="+mn-lt"/>
                <a:ea typeface="+mj-ea"/>
              </a:rPr>
              <a:t>PASSWORD: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FisReadOnly</a:t>
            </a:r>
            <a:endParaRPr lang="en-US" altLang="zh-CN" sz="2400" dirty="0" smtClean="0">
              <a:latin typeface="+mn-lt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60</a:t>
            </a:fld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SQL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语句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zh-CN" sz="2400" dirty="0" smtClean="0"/>
              <a:t>2.</a:t>
            </a:r>
            <a:r>
              <a:rPr lang="zh-CN" altLang="en-US" sz="2400" dirty="0" smtClean="0"/>
              <a:t>半制常用查询语句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smtClean="0"/>
              <a:t>select *from </a:t>
            </a:r>
            <a:r>
              <a:rPr lang="en-US" altLang="zh-TW" sz="2400" dirty="0" err="1" smtClean="0"/>
              <a:t>MODet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Sno</a:t>
            </a:r>
            <a:r>
              <a:rPr lang="en-US" altLang="zh-TW" sz="2400" dirty="0" smtClean="0"/>
              <a:t>='1110A2447401' 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 * from </a:t>
            </a:r>
            <a:r>
              <a:rPr lang="en-US" altLang="zh-TW" sz="2400" dirty="0" err="1" smtClean="0"/>
              <a:t>EcrVer</a:t>
            </a:r>
            <a:r>
              <a:rPr lang="en-US" altLang="zh-TW" sz="2400" dirty="0" smtClean="0"/>
              <a:t> where Family='Lavender'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smtClean="0"/>
              <a:t>select *from </a:t>
            </a:r>
            <a:r>
              <a:rPr lang="en-US" altLang="zh-TW" sz="2400" dirty="0" err="1" smtClean="0"/>
              <a:t>ITCNDefect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Sno</a:t>
            </a:r>
            <a:r>
              <a:rPr lang="en-US" altLang="zh-TW" sz="2400" dirty="0" smtClean="0"/>
              <a:t>='DB43MF0CNC‘</a:t>
            </a:r>
          </a:p>
          <a:p>
            <a:pPr marL="514350" indent="-514350">
              <a:buNone/>
            </a:pPr>
            <a:endParaRPr lang="en-US" altLang="zh-TW" sz="2400" dirty="0" smtClean="0"/>
          </a:p>
          <a:p>
            <a:pPr marL="514350" indent="-514350">
              <a:buNone/>
            </a:pPr>
            <a:r>
              <a:rPr lang="zh-CN" altLang="en-US" sz="2400" dirty="0" smtClean="0"/>
              <a:t>所用表单：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err="1" smtClean="0"/>
              <a:t>MODet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EcrVer,ITCNDefect</a:t>
            </a:r>
            <a:r>
              <a:rPr lang="en-US" altLang="zh-TW" sz="2400" dirty="0" smtClean="0"/>
              <a:t>, </a:t>
            </a:r>
            <a:endParaRPr lang="en-US" altLang="zh-CN" sz="2400" dirty="0" smtClean="0"/>
          </a:p>
          <a:p>
            <a:pPr marL="514350" indent="-514350">
              <a:buNone/>
            </a:pPr>
            <a:endParaRPr lang="zh-TW" altLang="en-US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61</a:t>
            </a:fld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SQL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语句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zh-CN" sz="2400" dirty="0" smtClean="0"/>
              <a:t>3.</a:t>
            </a:r>
            <a:r>
              <a:rPr lang="zh-CN" altLang="en-US" sz="2400" dirty="0" smtClean="0"/>
              <a:t>成制常用查询语句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smtClean="0"/>
              <a:t>select *from </a:t>
            </a:r>
            <a:r>
              <a:rPr lang="en-US" altLang="zh-TW" sz="2400" dirty="0" err="1" smtClean="0"/>
              <a:t>MoData</a:t>
            </a:r>
            <a:r>
              <a:rPr lang="en-US" altLang="zh-TW" sz="2400" dirty="0" smtClean="0"/>
              <a:t>  where Model='JC1438AAF00Y‘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 *from </a:t>
            </a:r>
            <a:r>
              <a:rPr lang="en-US" altLang="zh-TW" sz="2400" dirty="0" err="1" smtClean="0"/>
              <a:t>LotData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Cdt</a:t>
            </a:r>
            <a:r>
              <a:rPr lang="en-US" altLang="zh-TW" sz="2400" dirty="0" smtClean="0"/>
              <a:t>&gt;'2014-06-16 08:00‘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 * from </a:t>
            </a:r>
            <a:r>
              <a:rPr lang="en-US" altLang="zh-TW" sz="2400" dirty="0" err="1" smtClean="0"/>
              <a:t>SnoKp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SnoId</a:t>
            </a:r>
            <a:r>
              <a:rPr lang="en-US" altLang="zh-TW" sz="2400" dirty="0" smtClean="0"/>
              <a:t>='2CPPN00BP4Q055'</a:t>
            </a:r>
            <a:endParaRPr lang="en-US" altLang="zh-CN" sz="2400" dirty="0" smtClean="0"/>
          </a:p>
          <a:p>
            <a:pPr marL="514350" indent="-514350">
              <a:buNone/>
            </a:pPr>
            <a:endParaRPr lang="en-US" altLang="zh-TW" sz="2400" dirty="0" smtClean="0"/>
          </a:p>
          <a:p>
            <a:pPr marL="514350" indent="-514350">
              <a:buNone/>
            </a:pPr>
            <a:r>
              <a:rPr lang="zh-CN" altLang="en-US" sz="2400" dirty="0" smtClean="0"/>
              <a:t>所用表单：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err="1" smtClean="0"/>
              <a:t>MoData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LotData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SnoKp</a:t>
            </a:r>
            <a:r>
              <a:rPr lang="en-US" altLang="zh-TW" sz="2400" dirty="0" smtClean="0"/>
              <a:t>,</a:t>
            </a:r>
            <a:endParaRPr lang="zh-TW" altLang="en-US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62</a:t>
            </a:fld>
            <a:endParaRPr lang="zh-TW" altLang="en-US" dirty="0"/>
          </a:p>
        </p:txBody>
      </p:sp>
      <p:sp>
        <p:nvSpPr>
          <p:cNvPr id="7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SQL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语句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424936" cy="5400600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zh-CN" sz="2400" dirty="0" smtClean="0"/>
              <a:t>4.PA</a:t>
            </a:r>
            <a:r>
              <a:rPr lang="zh-CN" altLang="en-US" sz="2400" dirty="0" smtClean="0"/>
              <a:t>常用数据库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TW" sz="2400" dirty="0" smtClean="0"/>
              <a:t>select * from </a:t>
            </a:r>
            <a:r>
              <a:rPr lang="en-US" altLang="zh-TW" sz="2400" dirty="0" err="1" smtClean="0"/>
              <a:t>CoaMas</a:t>
            </a:r>
            <a:r>
              <a:rPr lang="en-US" altLang="zh-TW" sz="2400" dirty="0" smtClean="0"/>
              <a:t>  where </a:t>
            </a:r>
            <a:r>
              <a:rPr lang="en-US" altLang="zh-TW" sz="2400" dirty="0" err="1" smtClean="0"/>
              <a:t>SnoId</a:t>
            </a:r>
            <a:r>
              <a:rPr lang="en-US" altLang="zh-TW" sz="2400" dirty="0" smtClean="0"/>
              <a:t>='00186119926060‘</a:t>
            </a:r>
          </a:p>
          <a:p>
            <a:pPr>
              <a:buNone/>
            </a:pPr>
            <a:r>
              <a:rPr lang="en-US" altLang="zh-TW" sz="2400" dirty="0" smtClean="0"/>
              <a:t>select * from </a:t>
            </a:r>
            <a:r>
              <a:rPr lang="en-US" altLang="zh-TW" sz="2400" dirty="0" err="1" smtClean="0"/>
              <a:t>WeightMaintain</a:t>
            </a:r>
            <a:r>
              <a:rPr lang="en-US" altLang="zh-TW" sz="2400" dirty="0" smtClean="0"/>
              <a:t>  where family='AIMA'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smtClean="0"/>
              <a:t>select*from </a:t>
            </a:r>
            <a:r>
              <a:rPr lang="en-US" altLang="zh-TW" sz="2400" dirty="0" err="1" smtClean="0"/>
              <a:t>PoData</a:t>
            </a:r>
            <a:r>
              <a:rPr lang="en-US" altLang="zh-TW" sz="2400" dirty="0" smtClean="0"/>
              <a:t> where Model='JC1438AAC12Y‘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select*from </a:t>
            </a:r>
            <a:r>
              <a:rPr lang="en-US" altLang="zh-TW" sz="2400" dirty="0" err="1" smtClean="0"/>
              <a:t>PoPlt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DeliveryNo</a:t>
            </a:r>
            <a:r>
              <a:rPr lang="en-US" altLang="zh-TW" sz="2400" dirty="0" smtClean="0"/>
              <a:t>='4112052146000010‘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 * from </a:t>
            </a:r>
            <a:r>
              <a:rPr lang="en-US" altLang="zh-TW" sz="2400" dirty="0" err="1" smtClean="0"/>
              <a:t>PLTMas</a:t>
            </a:r>
            <a:r>
              <a:rPr lang="en-US" altLang="zh-TW" sz="2400" dirty="0" smtClean="0"/>
              <a:t>  where PLT='0177264138‘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 * from </a:t>
            </a:r>
            <a:r>
              <a:rPr lang="en-US" altLang="zh-TW" sz="2400" dirty="0" err="1" smtClean="0"/>
              <a:t>ShipDet</a:t>
            </a:r>
            <a:r>
              <a:rPr lang="en-US" altLang="zh-TW" sz="2400" dirty="0" smtClean="0"/>
              <a:t> where Delivery='4112245919000010‘</a:t>
            </a:r>
          </a:p>
          <a:p>
            <a:pPr marL="514350" indent="-514350">
              <a:buNone/>
            </a:pPr>
            <a:r>
              <a:rPr lang="en-US" altLang="zh-TW" sz="2400" dirty="0" smtClean="0"/>
              <a:t>select * from  </a:t>
            </a:r>
            <a:r>
              <a:rPr lang="en-US" altLang="zh-TW" sz="2400" dirty="0" err="1" smtClean="0"/>
              <a:t>SAPWeightHistory</a:t>
            </a:r>
            <a:endParaRPr lang="en-US" altLang="zh-TW" sz="2400" dirty="0" smtClean="0"/>
          </a:p>
          <a:p>
            <a:pPr>
              <a:buNone/>
            </a:pPr>
            <a:r>
              <a:rPr lang="en-US" altLang="zh-TW" sz="2400" dirty="0" smtClean="0"/>
              <a:t>select * from  </a:t>
            </a:r>
            <a:r>
              <a:rPr lang="en-US" altLang="zh-TW" sz="2400" dirty="0" err="1" smtClean="0"/>
              <a:t>FRUShipDet</a:t>
            </a:r>
            <a:r>
              <a:rPr lang="en-US" altLang="zh-TW" sz="2400" dirty="0" smtClean="0"/>
              <a:t> where </a:t>
            </a:r>
            <a:r>
              <a:rPr lang="en-US" altLang="zh-TW" sz="2400" dirty="0" err="1" smtClean="0"/>
              <a:t>SnoId</a:t>
            </a:r>
            <a:r>
              <a:rPr lang="en-US" altLang="zh-TW" sz="2400" dirty="0" smtClean="0"/>
              <a:t>='PCZBP0HRH6P00F‘</a:t>
            </a:r>
          </a:p>
          <a:p>
            <a:pPr marL="514350" indent="-514350">
              <a:buNone/>
            </a:pPr>
            <a:r>
              <a:rPr lang="zh-CN" altLang="en-US" sz="2400" dirty="0" smtClean="0"/>
              <a:t>所用表单：</a:t>
            </a:r>
            <a:endParaRPr lang="en-US" altLang="zh-CN" sz="2400" dirty="0" smtClean="0"/>
          </a:p>
          <a:p>
            <a:pPr marL="514350" indent="-514350">
              <a:buNone/>
            </a:pPr>
            <a:r>
              <a:rPr lang="en-US" altLang="zh-TW" sz="2400" dirty="0" err="1" smtClean="0"/>
              <a:t>CoaMas</a:t>
            </a:r>
            <a:r>
              <a:rPr lang="en-US" altLang="zh-TW" sz="2400" dirty="0" smtClean="0"/>
              <a:t> , </a:t>
            </a:r>
            <a:r>
              <a:rPr lang="en-US" altLang="zh-TW" sz="2400" dirty="0" err="1" smtClean="0"/>
              <a:t>WeightMaintain</a:t>
            </a:r>
            <a:r>
              <a:rPr lang="en-US" altLang="zh-TW" sz="2400" dirty="0" smtClean="0"/>
              <a:t> , </a:t>
            </a:r>
            <a:r>
              <a:rPr lang="en-US" altLang="zh-CN" sz="2400" dirty="0" err="1" smtClean="0"/>
              <a:t>PoData</a:t>
            </a:r>
            <a:r>
              <a:rPr lang="en-US" altLang="zh-CN" sz="2400" dirty="0" smtClean="0"/>
              <a:t> ,</a:t>
            </a:r>
            <a:r>
              <a:rPr lang="en-US" altLang="zh-CN" sz="2400" dirty="0" err="1" smtClean="0"/>
              <a:t>PoPlt</a:t>
            </a:r>
            <a:r>
              <a:rPr lang="en-US" altLang="zh-CN" sz="2400" dirty="0" smtClean="0"/>
              <a:t>, </a:t>
            </a:r>
            <a:r>
              <a:rPr lang="en-US" altLang="zh-TW" sz="2400" dirty="0" err="1" smtClean="0"/>
              <a:t>PLTMas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ShipDet</a:t>
            </a:r>
            <a:r>
              <a:rPr lang="en-US" altLang="zh-TW" sz="2400" dirty="0" smtClean="0"/>
              <a:t> , </a:t>
            </a:r>
            <a:r>
              <a:rPr lang="en-US" altLang="zh-TW" sz="2400" dirty="0" err="1" smtClean="0"/>
              <a:t>SAPWeightHistory</a:t>
            </a:r>
            <a:r>
              <a:rPr lang="en-US" altLang="zh-TW" sz="2400" dirty="0" smtClean="0"/>
              <a:t> , </a:t>
            </a:r>
            <a:r>
              <a:rPr lang="en-US" altLang="zh-TW" sz="2400" dirty="0" err="1" smtClean="0"/>
              <a:t>FRUShipDet</a:t>
            </a:r>
            <a:r>
              <a:rPr lang="en-US" altLang="zh-TW" sz="2400" dirty="0" smtClean="0"/>
              <a:t>  </a:t>
            </a:r>
            <a:endParaRPr lang="en-US" altLang="zh-CN" sz="2400" dirty="0" smtClean="0"/>
          </a:p>
          <a:p>
            <a:pPr marL="514350" indent="-514350">
              <a:buNone/>
            </a:pPr>
            <a:endParaRPr lang="zh-TW" altLang="en-US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2615" y="-27384"/>
            <a:ext cx="7841753" cy="72082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Rework code FIS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Flow Chart</a:t>
            </a:r>
          </a:p>
        </p:txBody>
      </p:sp>
      <p:sp>
        <p:nvSpPr>
          <p:cNvPr id="4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63</a:t>
            </a:fld>
            <a:endParaRPr lang="zh-TW" altLang="en-US" dirty="0"/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>
            <a:off x="3113782" y="1161306"/>
            <a:ext cx="1595438" cy="588962"/>
          </a:xfrm>
          <a:prstGeom prst="flowChartTerminator">
            <a:avLst/>
          </a:prstGeom>
          <a:gradFill rotWithShape="1">
            <a:gsLst>
              <a:gs pos="0">
                <a:srgbClr val="FFCC99"/>
              </a:gs>
              <a:gs pos="100000">
                <a:srgbClr val="FFF4E9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kumimoji="0" lang="en-US" altLang="zh-TW" sz="1200" b="1" dirty="0" smtClean="0">
                <a:latin typeface="Arial" pitchFamily="34" charset="0"/>
                <a:ea typeface="細明體" pitchFamily="49" charset="-120"/>
                <a:cs typeface="Arial" pitchFamily="34" charset="0"/>
              </a:rPr>
              <a:t>Start</a:t>
            </a:r>
            <a:endParaRPr kumimoji="0" lang="en-US" altLang="zh-TW" sz="1200" b="1" dirty="0">
              <a:latin typeface="Arial" pitchFamily="34" charset="0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3031232" y="1988840"/>
            <a:ext cx="1828800" cy="4603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66FF"/>
              </a:gs>
              <a:gs pos="50000">
                <a:srgbClr val="EDF1F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 altLang="zh-TW" sz="1400" b="1" dirty="0" smtClean="0"/>
              <a:t>Rework Code</a:t>
            </a:r>
            <a:endParaRPr kumimoji="0" lang="en-US" altLang="zh-TW" sz="1400" b="1" dirty="0">
              <a:latin typeface="Arial" pitchFamily="34" charset="0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50" name="Line 10"/>
          <p:cNvSpPr>
            <a:spLocks noChangeShapeType="1"/>
          </p:cNvSpPr>
          <p:nvPr/>
        </p:nvSpPr>
        <p:spPr bwMode="auto">
          <a:xfrm>
            <a:off x="3907532" y="1764556"/>
            <a:ext cx="0" cy="2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3022724" y="2652152"/>
            <a:ext cx="1828800" cy="4603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66FF"/>
              </a:gs>
              <a:gs pos="50000">
                <a:srgbClr val="EDF1F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marL="514350" indent="-514350" algn="ctr"/>
            <a:r>
              <a:rPr lang="en-US" altLang="zh-TW" sz="1400" b="1" dirty="0" smtClean="0"/>
              <a:t>Rework Process</a:t>
            </a:r>
          </a:p>
        </p:txBody>
      </p:sp>
      <p:sp>
        <p:nvSpPr>
          <p:cNvPr id="53" name="Line 10"/>
          <p:cNvSpPr>
            <a:spLocks noChangeShapeType="1"/>
          </p:cNvSpPr>
          <p:nvPr/>
        </p:nvSpPr>
        <p:spPr bwMode="auto">
          <a:xfrm>
            <a:off x="3899024" y="2420888"/>
            <a:ext cx="0" cy="2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AutoShape 4"/>
          <p:cNvSpPr>
            <a:spLocks noChangeArrowheads="1"/>
          </p:cNvSpPr>
          <p:nvPr/>
        </p:nvSpPr>
        <p:spPr bwMode="auto">
          <a:xfrm>
            <a:off x="3131840" y="5373216"/>
            <a:ext cx="1595438" cy="588962"/>
          </a:xfrm>
          <a:prstGeom prst="flowChartTerminator">
            <a:avLst/>
          </a:prstGeom>
          <a:gradFill rotWithShape="1">
            <a:gsLst>
              <a:gs pos="0">
                <a:srgbClr val="FFCC99"/>
              </a:gs>
              <a:gs pos="100000">
                <a:srgbClr val="FFF4E9"/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kumimoji="0" lang="en-US" altLang="zh-TW" sz="1200" b="1" dirty="0" smtClean="0">
                <a:latin typeface="Arial" pitchFamily="34" charset="0"/>
                <a:ea typeface="細明體" pitchFamily="49" charset="-120"/>
                <a:cs typeface="Arial" pitchFamily="34" charset="0"/>
              </a:rPr>
              <a:t>NEXT S</a:t>
            </a:r>
            <a:r>
              <a:rPr kumimoji="0" lang="en-US" altLang="zh-CN" sz="1200" b="1" dirty="0" smtClean="0">
                <a:latin typeface="Arial" pitchFamily="34" charset="0"/>
                <a:ea typeface="細明體" pitchFamily="49" charset="-120"/>
                <a:cs typeface="Arial" pitchFamily="34" charset="0"/>
              </a:rPr>
              <a:t>tation</a:t>
            </a:r>
            <a:endParaRPr kumimoji="0" lang="en-US" altLang="zh-TW" sz="1200" b="1" dirty="0">
              <a:latin typeface="Arial" pitchFamily="34" charset="0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59" name="AutoShape 5"/>
          <p:cNvSpPr>
            <a:spLocks noChangeArrowheads="1"/>
          </p:cNvSpPr>
          <p:nvPr/>
        </p:nvSpPr>
        <p:spPr bwMode="auto">
          <a:xfrm>
            <a:off x="3031232" y="3300224"/>
            <a:ext cx="1828800" cy="4603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66FF"/>
              </a:gs>
              <a:gs pos="50000">
                <a:srgbClr val="EDF1F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 altLang="zh-TW" sz="1400" b="1" dirty="0" smtClean="0"/>
              <a:t>Rework Input</a:t>
            </a:r>
            <a:endParaRPr kumimoji="0" lang="en-US" altLang="zh-TW" sz="1400" b="1" dirty="0">
              <a:latin typeface="Arial" pitchFamily="34" charset="0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66" name="AutoShape 5"/>
          <p:cNvSpPr>
            <a:spLocks noChangeArrowheads="1"/>
          </p:cNvSpPr>
          <p:nvPr/>
        </p:nvSpPr>
        <p:spPr bwMode="auto">
          <a:xfrm>
            <a:off x="3031232" y="4005064"/>
            <a:ext cx="1828800" cy="4603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66FF"/>
              </a:gs>
              <a:gs pos="50000">
                <a:srgbClr val="EDF1F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 altLang="zh-TW" sz="1400" b="1" dirty="0" smtClean="0"/>
              <a:t>Rework Collection</a:t>
            </a:r>
            <a:endParaRPr kumimoji="0" lang="en-US" altLang="zh-TW" sz="1400" b="1" dirty="0">
              <a:latin typeface="Arial" pitchFamily="34" charset="0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3031232" y="4696817"/>
            <a:ext cx="1828800" cy="4603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66FF"/>
              </a:gs>
              <a:gs pos="50000">
                <a:srgbClr val="EDF1F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 altLang="zh-TW" sz="1400" b="1" dirty="0" smtClean="0"/>
              <a:t>Rework Output</a:t>
            </a:r>
            <a:endParaRPr kumimoji="0" lang="en-US" altLang="zh-TW" sz="1400" b="1" dirty="0">
              <a:latin typeface="Arial" pitchFamily="34" charset="0"/>
              <a:ea typeface="細明體" pitchFamily="49" charset="-120"/>
              <a:cs typeface="Arial" pitchFamily="34" charset="0"/>
            </a:endParaRPr>
          </a:p>
        </p:txBody>
      </p:sp>
      <p:sp>
        <p:nvSpPr>
          <p:cNvPr id="70" name="Line 10"/>
          <p:cNvSpPr>
            <a:spLocks noChangeShapeType="1"/>
          </p:cNvSpPr>
          <p:nvPr/>
        </p:nvSpPr>
        <p:spPr bwMode="auto">
          <a:xfrm>
            <a:off x="3897640" y="3125752"/>
            <a:ext cx="0" cy="2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Line 10"/>
          <p:cNvSpPr>
            <a:spLocks noChangeShapeType="1"/>
          </p:cNvSpPr>
          <p:nvPr/>
        </p:nvSpPr>
        <p:spPr bwMode="auto">
          <a:xfrm>
            <a:off x="3908688" y="3773824"/>
            <a:ext cx="0" cy="2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Line 10"/>
          <p:cNvSpPr>
            <a:spLocks noChangeShapeType="1"/>
          </p:cNvSpPr>
          <p:nvPr/>
        </p:nvSpPr>
        <p:spPr bwMode="auto">
          <a:xfrm>
            <a:off x="3897640" y="4493880"/>
            <a:ext cx="0" cy="2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Line 10"/>
          <p:cNvSpPr>
            <a:spLocks noChangeShapeType="1"/>
          </p:cNvSpPr>
          <p:nvPr/>
        </p:nvSpPr>
        <p:spPr bwMode="auto">
          <a:xfrm>
            <a:off x="3923928" y="5157192"/>
            <a:ext cx="0" cy="2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b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64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965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Rework Code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en-US" altLang="zh-TW" dirty="0" smtClean="0"/>
              <a:t> Rework </a:t>
            </a:r>
            <a:r>
              <a:rPr lang="en-US" altLang="zh-TW" dirty="0" smtClean="0">
                <a:solidFill>
                  <a:schemeClr val="tx1"/>
                </a:solidFill>
              </a:rPr>
              <a:t>/ </a:t>
            </a:r>
            <a:r>
              <a:rPr lang="en-US" altLang="zh-TW" dirty="0" smtClean="0"/>
              <a:t>Rework Maintain </a:t>
            </a:r>
            <a:r>
              <a:rPr lang="en-US" altLang="zh-TW" dirty="0" smtClean="0">
                <a:solidFill>
                  <a:schemeClr val="tx1"/>
                </a:solidFill>
              </a:rPr>
              <a:t>/01.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ReworkCode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21" name="矩形 20"/>
          <p:cNvSpPr/>
          <p:nvPr/>
        </p:nvSpPr>
        <p:spPr>
          <a:xfrm>
            <a:off x="5436096" y="1916832"/>
            <a:ext cx="3491880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Family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制程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重工原因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重工结束日期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R</a:t>
            </a:r>
            <a:r>
              <a:rPr lang="en-US" altLang="zh-CN" dirty="0" smtClean="0">
                <a:solidFill>
                  <a:schemeClr val="tx1"/>
                </a:solidFill>
              </a:rPr>
              <a:t>ework  code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Rework code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539552" y="1988790"/>
            <a:ext cx="3609975" cy="3600450"/>
            <a:chOff x="539552" y="1772816"/>
            <a:chExt cx="3609975" cy="36004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1772816"/>
              <a:ext cx="3609975" cy="3600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流程圖: 接點 16"/>
            <p:cNvSpPr/>
            <p:nvPr/>
          </p:nvSpPr>
          <p:spPr>
            <a:xfrm>
              <a:off x="2858706" y="2186471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流程圖: 接點 18"/>
            <p:cNvSpPr/>
            <p:nvPr/>
          </p:nvSpPr>
          <p:spPr>
            <a:xfrm>
              <a:off x="2858706" y="2852936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流程圖: 接點 10"/>
            <p:cNvSpPr/>
            <p:nvPr/>
          </p:nvSpPr>
          <p:spPr>
            <a:xfrm>
              <a:off x="3011106" y="3501008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流程圖: 接點 12"/>
            <p:cNvSpPr/>
            <p:nvPr/>
          </p:nvSpPr>
          <p:spPr>
            <a:xfrm>
              <a:off x="3131840" y="4221088"/>
              <a:ext cx="417150" cy="30642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4919118" cy="237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65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964488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TW" sz="2400" dirty="0" smtClean="0"/>
              <a:t>Rework Process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en-US" altLang="zh-TW" dirty="0" smtClean="0"/>
              <a:t> </a:t>
            </a:r>
            <a:r>
              <a:rPr lang="en-US" altLang="zh-TW" sz="2400" dirty="0" smtClean="0"/>
              <a:t>Rework </a:t>
            </a:r>
            <a:r>
              <a:rPr lang="en-US" altLang="zh-TW" sz="2400" dirty="0" smtClean="0">
                <a:solidFill>
                  <a:schemeClr val="tx1"/>
                </a:solidFill>
              </a:rPr>
              <a:t>/ </a:t>
            </a:r>
            <a:r>
              <a:rPr lang="en-US" altLang="zh-TW" sz="2400" dirty="0" smtClean="0"/>
              <a:t>Rework Maintain </a:t>
            </a:r>
            <a:r>
              <a:rPr lang="en-US" altLang="zh-TW" sz="2400" dirty="0" smtClean="0">
                <a:solidFill>
                  <a:schemeClr val="tx1"/>
                </a:solidFill>
              </a:rPr>
              <a:t>/03.</a:t>
            </a:r>
            <a:r>
              <a:rPr lang="en-US" altLang="zh-TW" sz="2400" dirty="0" smtClean="0"/>
              <a:t> Rework Process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1619672" y="2258479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794810" y="220486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72608" y="2348880"/>
            <a:ext cx="3491880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制程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Family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Rework code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Station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重工事项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Insert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Save(</a:t>
            </a:r>
            <a:r>
              <a:rPr lang="zh-CN" altLang="en-US" dirty="0" smtClean="0">
                <a:solidFill>
                  <a:schemeClr val="tx1"/>
                </a:solidFill>
              </a:rPr>
              <a:t>待所有需换材料</a:t>
            </a:r>
            <a:r>
              <a:rPr lang="en-US" altLang="zh-CN" dirty="0" smtClean="0">
                <a:solidFill>
                  <a:schemeClr val="tx1"/>
                </a:solidFill>
              </a:rPr>
              <a:t>Insert</a:t>
            </a:r>
            <a:r>
              <a:rPr lang="zh-CN" altLang="en-US" dirty="0" smtClean="0">
                <a:solidFill>
                  <a:schemeClr val="tx1"/>
                </a:solidFill>
              </a:rPr>
              <a:t>后再保存）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R</a:t>
            </a:r>
            <a:r>
              <a:rPr lang="en-US" altLang="zh-CN" dirty="0" smtClean="0">
                <a:solidFill>
                  <a:schemeClr val="tx1"/>
                </a:solidFill>
              </a:rPr>
              <a:t>ework  Process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TW" dirty="0" smtClean="0">
                <a:solidFill>
                  <a:schemeClr val="tx1"/>
                </a:solidFill>
              </a:rPr>
              <a:t>PS:</a:t>
            </a:r>
            <a:r>
              <a:rPr lang="zh-CN" altLang="en-US" dirty="0" smtClean="0">
                <a:solidFill>
                  <a:schemeClr val="tx1"/>
                </a:solidFill>
              </a:rPr>
              <a:t>保存资料时请以流程顺序维护资料（第</a:t>
            </a:r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</a:rPr>
              <a:t>项）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TW" dirty="0" smtClean="0">
                <a:solidFill>
                  <a:schemeClr val="tx1"/>
                </a:solidFill>
              </a:rPr>
              <a:t>PRODID</a:t>
            </a:r>
            <a:r>
              <a:rPr lang="en-US" altLang="zh-TW" dirty="0" smtClean="0">
                <a:solidFill>
                  <a:schemeClr val="tx1"/>
                </a:solidFill>
                <a:sym typeface="Wingdings" pitchFamily="2" charset="2"/>
              </a:rPr>
              <a:t>MB</a:t>
            </a:r>
            <a:r>
              <a:rPr lang="zh-CN" altLang="en-US" dirty="0" smtClean="0">
                <a:solidFill>
                  <a:schemeClr val="tx1"/>
                </a:solidFill>
                <a:sym typeface="Wingdings" pitchFamily="2" charset="2"/>
              </a:rPr>
              <a:t>料号等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Rework code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1" name="流程圖: 接點 10"/>
          <p:cNvSpPr/>
          <p:nvPr/>
        </p:nvSpPr>
        <p:spPr>
          <a:xfrm>
            <a:off x="1907704" y="256490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流程圖: 接點 12"/>
          <p:cNvSpPr/>
          <p:nvPr/>
        </p:nvSpPr>
        <p:spPr>
          <a:xfrm>
            <a:off x="3995936" y="249289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流程圖: 接點 13"/>
          <p:cNvSpPr/>
          <p:nvPr/>
        </p:nvSpPr>
        <p:spPr>
          <a:xfrm>
            <a:off x="5018946" y="249289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流程圖: 接點 14"/>
          <p:cNvSpPr/>
          <p:nvPr/>
        </p:nvSpPr>
        <p:spPr>
          <a:xfrm>
            <a:off x="5004048" y="285293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流程圖: 接點 15"/>
          <p:cNvSpPr/>
          <p:nvPr/>
        </p:nvSpPr>
        <p:spPr>
          <a:xfrm>
            <a:off x="3563888" y="4005064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3"/>
            <a:ext cx="5302583" cy="295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66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964488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sz="2400" dirty="0" smtClean="0"/>
              <a:t>Rework Input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en-US" altLang="zh-TW" dirty="0" smtClean="0"/>
              <a:t> </a:t>
            </a:r>
            <a:r>
              <a:rPr lang="en-US" altLang="zh-TW" sz="2400" dirty="0" smtClean="0"/>
              <a:t>Rework </a:t>
            </a:r>
            <a:r>
              <a:rPr lang="en-US" altLang="zh-TW" sz="2400" dirty="0" smtClean="0">
                <a:solidFill>
                  <a:schemeClr val="tx1"/>
                </a:solidFill>
              </a:rPr>
              <a:t>/ </a:t>
            </a:r>
            <a:r>
              <a:rPr lang="en-US" altLang="zh-TW" sz="2400" dirty="0" smtClean="0"/>
              <a:t>Rework O</a:t>
            </a:r>
            <a:r>
              <a:rPr lang="en-US" altLang="zh-CN" sz="2400" dirty="0" smtClean="0"/>
              <a:t>peration</a:t>
            </a:r>
            <a:r>
              <a:rPr lang="en-US" altLang="zh-TW" sz="2400" dirty="0" smtClean="0">
                <a:solidFill>
                  <a:schemeClr val="tx1"/>
                </a:solidFill>
              </a:rPr>
              <a:t>/01.</a:t>
            </a:r>
            <a:r>
              <a:rPr lang="en-US" altLang="zh-TW" sz="2400" dirty="0" smtClean="0"/>
              <a:t> Rework Input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354650" y="2258479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4730914" y="362663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68144" y="1916832"/>
            <a:ext cx="2952328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Rework code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chemeClr val="tx1"/>
                </a:solidFill>
              </a:rPr>
              <a:t>ProdID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R</a:t>
            </a:r>
            <a:r>
              <a:rPr lang="en-US" altLang="zh-CN" dirty="0" smtClean="0">
                <a:solidFill>
                  <a:schemeClr val="tx1"/>
                </a:solidFill>
              </a:rPr>
              <a:t>ework  Process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Rework code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2930714" y="3266591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917378"/>
            <a:ext cx="5646108" cy="237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67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964488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TW" sz="2400" dirty="0" smtClean="0"/>
              <a:t>Rework Collection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en-US" altLang="zh-TW" dirty="0" smtClean="0"/>
              <a:t> </a:t>
            </a:r>
            <a:r>
              <a:rPr lang="en-US" altLang="zh-TW" sz="2400" dirty="0" smtClean="0"/>
              <a:t>Rework </a:t>
            </a:r>
            <a:r>
              <a:rPr lang="en-US" altLang="zh-TW" sz="2400" dirty="0" smtClean="0">
                <a:solidFill>
                  <a:schemeClr val="tx1"/>
                </a:solidFill>
              </a:rPr>
              <a:t>/ </a:t>
            </a:r>
            <a:r>
              <a:rPr lang="en-US" altLang="zh-TW" sz="2400" dirty="0" smtClean="0"/>
              <a:t>Rework O</a:t>
            </a:r>
            <a:r>
              <a:rPr lang="en-US" altLang="zh-CN" sz="2400" dirty="0" smtClean="0"/>
              <a:t>peration</a:t>
            </a:r>
            <a:r>
              <a:rPr lang="en-US" altLang="zh-TW" sz="2400" dirty="0" smtClean="0">
                <a:solidFill>
                  <a:schemeClr val="tx1"/>
                </a:solidFill>
              </a:rPr>
              <a:t>/02.</a:t>
            </a:r>
            <a:r>
              <a:rPr lang="en-US" altLang="zh-TW" sz="2400" dirty="0" smtClean="0"/>
              <a:t> Rework Collection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354650" y="2258479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3707904" y="357301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68144" y="1916832"/>
            <a:ext cx="2952328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Rework code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chemeClr val="tx1"/>
                </a:solidFill>
              </a:rPr>
              <a:t>ProdID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R</a:t>
            </a:r>
            <a:r>
              <a:rPr lang="en-US" altLang="zh-CN" dirty="0" smtClean="0">
                <a:solidFill>
                  <a:schemeClr val="tx1"/>
                </a:solidFill>
              </a:rPr>
              <a:t>ework  Process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Rework code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3002722" y="3140968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505914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68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179512" y="908720"/>
            <a:ext cx="8964488" cy="4896544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zh-TW" sz="2400" dirty="0" smtClean="0"/>
              <a:t>Rework Output</a:t>
            </a:r>
          </a:p>
          <a:p>
            <a:pPr marL="514350" indent="-51435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路徑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en-US" altLang="zh-TW" dirty="0" smtClean="0"/>
              <a:t> </a:t>
            </a:r>
            <a:r>
              <a:rPr lang="en-US" altLang="zh-TW" sz="2400" dirty="0" smtClean="0"/>
              <a:t>Rework </a:t>
            </a:r>
            <a:r>
              <a:rPr lang="en-US" altLang="zh-TW" sz="2400" dirty="0" smtClean="0">
                <a:solidFill>
                  <a:schemeClr val="tx1"/>
                </a:solidFill>
              </a:rPr>
              <a:t>/ </a:t>
            </a:r>
            <a:r>
              <a:rPr lang="en-US" altLang="zh-TW" sz="2400" dirty="0" smtClean="0"/>
              <a:t>Rework O</a:t>
            </a:r>
            <a:r>
              <a:rPr lang="en-US" altLang="zh-CN" sz="2400" dirty="0" smtClean="0"/>
              <a:t>peration</a:t>
            </a:r>
            <a:r>
              <a:rPr lang="en-US" altLang="zh-TW" sz="2400" dirty="0" smtClean="0">
                <a:solidFill>
                  <a:schemeClr val="tx1"/>
                </a:solidFill>
              </a:rPr>
              <a:t>/03.</a:t>
            </a:r>
            <a:r>
              <a:rPr lang="en-US" altLang="zh-TW" sz="2400" dirty="0" smtClean="0"/>
              <a:t> Rework Output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514350" indent="-514350">
              <a:buNone/>
            </a:pPr>
            <a:r>
              <a:rPr lang="en-US" altLang="zh-CN" sz="2400" dirty="0" smtClean="0"/>
              <a:t> </a:t>
            </a:r>
          </a:p>
          <a:p>
            <a:pPr marL="514350" indent="-514350">
              <a:buNone/>
            </a:pPr>
            <a:endParaRPr lang="zh-TW" altLang="en-US" sz="2400" i="1" dirty="0"/>
          </a:p>
        </p:txBody>
      </p:sp>
      <p:sp>
        <p:nvSpPr>
          <p:cNvPr id="17" name="流程圖: 接點 16"/>
          <p:cNvSpPr/>
          <p:nvPr/>
        </p:nvSpPr>
        <p:spPr>
          <a:xfrm>
            <a:off x="2354650" y="2258479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858706" y="3573016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68144" y="1916832"/>
            <a:ext cx="2952328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Input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Rework code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线别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班别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chemeClr val="tx1"/>
                </a:solidFill>
              </a:rPr>
              <a:t>ProdID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CN" b="1" dirty="0" smtClean="0">
                <a:solidFill>
                  <a:schemeClr val="tx1"/>
                </a:solidFill>
              </a:rPr>
              <a:t>Output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R</a:t>
            </a:r>
            <a:r>
              <a:rPr lang="en-US" altLang="zh-CN" dirty="0" smtClean="0">
                <a:solidFill>
                  <a:schemeClr val="tx1"/>
                </a:solidFill>
              </a:rPr>
              <a:t>ework  Process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179512" y="111795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微軟正黑體" pitchFamily="34" charset="-120"/>
                <a:cs typeface="+mj-cs"/>
              </a:rPr>
              <a:t>Rework code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FIS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j-cs"/>
              </a:rPr>
              <a:t>Station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2699792" y="3194583"/>
            <a:ext cx="417150" cy="3064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1781" y="2528900"/>
            <a:ext cx="3150350" cy="7143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/>
              <a:t>Thank YOU!</a:t>
            </a:r>
            <a:endParaRPr lang="zh-TW" altLang="en-US" dirty="0"/>
          </a:p>
        </p:txBody>
      </p:sp>
      <p:sp>
        <p:nvSpPr>
          <p:cNvPr id="13315" name="文字版面配置區 2"/>
          <p:cNvSpPr>
            <a:spLocks noGrp="1"/>
          </p:cNvSpPr>
          <p:nvPr>
            <p:ph type="body" idx="1"/>
          </p:nvPr>
        </p:nvSpPr>
        <p:spPr>
          <a:xfrm>
            <a:off x="2583842" y="3292488"/>
            <a:ext cx="3150350" cy="450850"/>
          </a:xfrm>
        </p:spPr>
        <p:txBody>
          <a:bodyPr/>
          <a:lstStyle/>
          <a:p>
            <a:pPr eaLnBrk="1" hangingPunct="1"/>
            <a:r>
              <a:rPr lang="en-US" altLang="zh-TW" smtClean="0"/>
              <a:t>Questions and Answers</a:t>
            </a:r>
            <a:endParaRPr lang="zh-TW" altLang="en-US" smtClean="0"/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F6C548-6A08-404E-B314-A26A2095B497}" type="slidenum">
              <a:rPr lang="zh-TW" altLang="en-US" smtClean="0">
                <a:solidFill>
                  <a:srgbClr val="89898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zh-TW" altLang="en-US" smtClean="0">
              <a:solidFill>
                <a:srgbClr val="898989"/>
              </a:solidFill>
            </a:endParaRPr>
          </a:p>
        </p:txBody>
      </p:sp>
      <p:sp>
        <p:nvSpPr>
          <p:cNvPr id="18437" name="頁尾版面配置區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mtClean="0">
                <a:solidFill>
                  <a:srgbClr val="898989"/>
                </a:solidFill>
              </a:rPr>
              <a:t>Inventec Confidential</a:t>
            </a:r>
            <a:endParaRPr lang="zh-TW" altLang="en-US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50" y="115888"/>
            <a:ext cx="6564119" cy="524192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AIO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Production Flow Chart</a:t>
            </a:r>
            <a:endParaRPr lang="zh-CN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2" descr="D:\照片\新增資料夾\DSC00196.JPG"/>
          <p:cNvPicPr>
            <a:picLocks noChangeAspect="1" noChangeArrowheads="1"/>
          </p:cNvPicPr>
          <p:nvPr/>
        </p:nvPicPr>
        <p:blipFill>
          <a:blip r:embed="rId2" cstate="print"/>
          <a:srcRect l="29630" t="27503"/>
          <a:stretch>
            <a:fillRect/>
          </a:stretch>
        </p:blipFill>
        <p:spPr bwMode="auto">
          <a:xfrm>
            <a:off x="7092280" y="4869160"/>
            <a:ext cx="1710190" cy="1321404"/>
          </a:xfrm>
          <a:prstGeom prst="rect">
            <a:avLst/>
          </a:prstGeom>
          <a:ln w="254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 descr="D:\照片\新增資料夾\DSC00199.JPG"/>
          <p:cNvPicPr>
            <a:picLocks noChangeAspect="1" noChangeArrowheads="1"/>
          </p:cNvPicPr>
          <p:nvPr/>
        </p:nvPicPr>
        <p:blipFill>
          <a:blip r:embed="rId3" cstate="print"/>
          <a:srcRect t="12501" r="3427"/>
          <a:stretch>
            <a:fillRect/>
          </a:stretch>
        </p:blipFill>
        <p:spPr bwMode="auto">
          <a:xfrm>
            <a:off x="476545" y="879928"/>
            <a:ext cx="2025225" cy="1305145"/>
          </a:xfrm>
          <a:prstGeom prst="rect">
            <a:avLst/>
          </a:prstGeom>
          <a:ln w="254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476545" y="1861869"/>
            <a:ext cx="668294" cy="3232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/>
              <a:t>SMT</a:t>
            </a:r>
            <a:endParaRPr lang="en-US" altLang="zh-TW" sz="2000" dirty="0"/>
          </a:p>
        </p:txBody>
      </p:sp>
      <p:pic>
        <p:nvPicPr>
          <p:cNvPr id="1033" name="Picture 9" descr="D:\照片\新增資料夾\DSC00202.JPG"/>
          <p:cNvPicPr>
            <a:picLocks noChangeAspect="1" noChangeArrowheads="1"/>
          </p:cNvPicPr>
          <p:nvPr/>
        </p:nvPicPr>
        <p:blipFill>
          <a:blip r:embed="rId4" cstate="print"/>
          <a:srcRect l="6178" t="5001" b="3739"/>
          <a:stretch>
            <a:fillRect/>
          </a:stretch>
        </p:blipFill>
        <p:spPr bwMode="auto">
          <a:xfrm>
            <a:off x="6822250" y="818710"/>
            <a:ext cx="1890210" cy="1378942"/>
          </a:xfrm>
          <a:prstGeom prst="rect">
            <a:avLst/>
          </a:prstGeom>
          <a:ln w="254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5" name="Picture 11" descr="D:\照片\新增資料夾\DSC00204.JPG"/>
          <p:cNvPicPr>
            <a:picLocks noChangeAspect="1" noChangeArrowheads="1"/>
          </p:cNvPicPr>
          <p:nvPr/>
        </p:nvPicPr>
        <p:blipFill>
          <a:blip r:embed="rId5" cstate="print"/>
          <a:srcRect l="47818" r="8115" b="44994"/>
          <a:stretch>
            <a:fillRect/>
          </a:stretch>
        </p:blipFill>
        <p:spPr bwMode="auto">
          <a:xfrm>
            <a:off x="3806915" y="879928"/>
            <a:ext cx="1845205" cy="1306102"/>
          </a:xfrm>
          <a:prstGeom prst="rect">
            <a:avLst/>
          </a:prstGeom>
          <a:ln w="254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51820" y="2843935"/>
            <a:ext cx="1993207" cy="1395155"/>
          </a:xfrm>
          <a:prstGeom prst="rect">
            <a:avLst/>
          </a:prstGeom>
          <a:ln w="254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圖片 36" descr="硬盘加工.JPG"/>
          <p:cNvPicPr>
            <a:picLocks/>
          </p:cNvPicPr>
          <p:nvPr/>
        </p:nvPicPr>
        <p:blipFill>
          <a:blip r:embed="rId7" cstate="print"/>
          <a:srcRect l="11162" t="9922" r="5121"/>
          <a:stretch>
            <a:fillRect/>
          </a:stretch>
        </p:blipFill>
        <p:spPr>
          <a:xfrm>
            <a:off x="5427095" y="2798930"/>
            <a:ext cx="2025225" cy="1395155"/>
          </a:xfrm>
          <a:prstGeom prst="rect">
            <a:avLst/>
          </a:prstGeom>
          <a:ln w="254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8" name="Picture 14" descr="D:\照片\新增資料夾\DSC00195.JPG"/>
          <p:cNvPicPr>
            <a:picLocks noChangeAspect="1" noChangeArrowheads="1"/>
          </p:cNvPicPr>
          <p:nvPr/>
        </p:nvPicPr>
        <p:blipFill>
          <a:blip r:embed="rId8" cstate="print"/>
          <a:srcRect l="8511" t="16252"/>
          <a:stretch>
            <a:fillRect/>
          </a:stretch>
        </p:blipFill>
        <p:spPr bwMode="auto">
          <a:xfrm>
            <a:off x="611560" y="4869160"/>
            <a:ext cx="1935215" cy="1328603"/>
          </a:xfrm>
          <a:prstGeom prst="rect">
            <a:avLst/>
          </a:prstGeom>
          <a:ln w="254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2" name="Picture 18" descr="D:\照片\新增資料夾\DSC0019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1920" y="4869160"/>
            <a:ext cx="1800200" cy="1350150"/>
          </a:xfrm>
          <a:prstGeom prst="rect">
            <a:avLst/>
          </a:prstGeom>
          <a:ln w="254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3806915" y="1870038"/>
            <a:ext cx="668294" cy="3232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/>
              <a:t>W/S</a:t>
            </a:r>
            <a:endParaRPr lang="en-US" altLang="zh-TW" sz="2000" dirty="0"/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6822249" y="1870038"/>
            <a:ext cx="765085" cy="3232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/>
              <a:t>SA F/T</a:t>
            </a:r>
            <a:endParaRPr lang="en-US" altLang="zh-TW" sz="2000" dirty="0"/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2951820" y="3924055"/>
            <a:ext cx="1710190" cy="3232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zh-CN" sz="2000" dirty="0" smtClean="0"/>
              <a:t>Clean Room</a:t>
            </a:r>
            <a:endParaRPr lang="en-US" altLang="zh-TW" sz="2000" dirty="0"/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5382090" y="3915886"/>
            <a:ext cx="1665185" cy="3232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/>
              <a:t>OL  Process</a:t>
            </a:r>
            <a:endParaRPr lang="en-US" altLang="zh-TW" sz="2000" dirty="0"/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611560" y="5904275"/>
            <a:ext cx="1080120" cy="3232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zh-CN" sz="2000" dirty="0" smtClean="0"/>
              <a:t>FA</a:t>
            </a:r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3851920" y="5904275"/>
            <a:ext cx="1080120" cy="3232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zh-CN" sz="2000" dirty="0" smtClean="0"/>
              <a:t>FA D/L</a:t>
            </a: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7092280" y="5896106"/>
            <a:ext cx="1080120" cy="3232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zh-CN" sz="2000" dirty="0" smtClean="0"/>
              <a:t>Packing</a:t>
            </a:r>
          </a:p>
        </p:txBody>
      </p:sp>
      <p:sp>
        <p:nvSpPr>
          <p:cNvPr id="55" name="向右箭號 54"/>
          <p:cNvSpPr/>
          <p:nvPr/>
        </p:nvSpPr>
        <p:spPr>
          <a:xfrm>
            <a:off x="2636784" y="1329978"/>
            <a:ext cx="1125125" cy="3600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右箭號 56"/>
          <p:cNvSpPr/>
          <p:nvPr/>
        </p:nvSpPr>
        <p:spPr>
          <a:xfrm>
            <a:off x="5742130" y="1313765"/>
            <a:ext cx="990110" cy="3600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圖案 58"/>
          <p:cNvCxnSpPr>
            <a:stCxn id="1033" idx="3"/>
            <a:endCxn id="1038" idx="1"/>
          </p:cNvCxnSpPr>
          <p:nvPr/>
        </p:nvCxnSpPr>
        <p:spPr>
          <a:xfrm flipH="1">
            <a:off x="611560" y="1508181"/>
            <a:ext cx="8100900" cy="4025281"/>
          </a:xfrm>
          <a:prstGeom prst="bentConnector5">
            <a:avLst>
              <a:gd name="adj1" fmla="val -2822"/>
              <a:gd name="adj2" fmla="val 26177"/>
              <a:gd name="adj3" fmla="val 1036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圖案 60"/>
          <p:cNvCxnSpPr>
            <a:stCxn id="36" idx="1"/>
            <a:endCxn id="1038" idx="1"/>
          </p:cNvCxnSpPr>
          <p:nvPr/>
        </p:nvCxnSpPr>
        <p:spPr>
          <a:xfrm rot="10800000" flipV="1">
            <a:off x="611560" y="3541512"/>
            <a:ext cx="2340260" cy="1991949"/>
          </a:xfrm>
          <a:prstGeom prst="bentConnector3">
            <a:avLst>
              <a:gd name="adj1" fmla="val 11261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圖案 60"/>
          <p:cNvCxnSpPr>
            <a:stCxn id="37" idx="2"/>
            <a:endCxn id="1038" idx="1"/>
          </p:cNvCxnSpPr>
          <p:nvPr/>
        </p:nvCxnSpPr>
        <p:spPr>
          <a:xfrm rot="5400000">
            <a:off x="2855946" y="1949699"/>
            <a:ext cx="1339377" cy="5828148"/>
          </a:xfrm>
          <a:prstGeom prst="bentConnector4">
            <a:avLst>
              <a:gd name="adj1" fmla="val 25201"/>
              <a:gd name="adj2" fmla="val 105066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161510" y="683695"/>
            <a:ext cx="8865985" cy="5625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向右箭號 82"/>
          <p:cNvSpPr/>
          <p:nvPr/>
        </p:nvSpPr>
        <p:spPr>
          <a:xfrm>
            <a:off x="2636785" y="5364215"/>
            <a:ext cx="1125125" cy="3600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向右箭號 83"/>
          <p:cNvSpPr/>
          <p:nvPr/>
        </p:nvSpPr>
        <p:spPr>
          <a:xfrm>
            <a:off x="5877145" y="5364215"/>
            <a:ext cx="1125125" cy="3600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2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-5755"/>
            <a:ext cx="9293225" cy="504825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SMT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Production</a:t>
            </a:r>
            <a:r>
              <a:rPr kumimoji="0"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 Flow Chart (M/B)</a:t>
            </a:r>
          </a:p>
        </p:txBody>
      </p:sp>
      <p:grpSp>
        <p:nvGrpSpPr>
          <p:cNvPr id="2" name="群組 91"/>
          <p:cNvGrpSpPr>
            <a:grpSpLocks/>
          </p:cNvGrpSpPr>
          <p:nvPr/>
        </p:nvGrpSpPr>
        <p:grpSpPr bwMode="auto">
          <a:xfrm>
            <a:off x="486346" y="429220"/>
            <a:ext cx="8402637" cy="5880100"/>
            <a:chOff x="903484" y="577850"/>
            <a:chExt cx="8402197" cy="5880100"/>
          </a:xfrm>
        </p:grpSpPr>
        <p:sp>
          <p:nvSpPr>
            <p:cNvPr id="294" name="Rectangle 3"/>
            <p:cNvSpPr>
              <a:spLocks noChangeArrowheads="1"/>
            </p:cNvSpPr>
            <p:nvPr/>
          </p:nvSpPr>
          <p:spPr bwMode="auto">
            <a:xfrm>
              <a:off x="2892425" y="577850"/>
              <a:ext cx="100540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 u="sng" dirty="0">
                  <a:solidFill>
                    <a:srgbClr val="FF0000"/>
                  </a:solidFill>
                </a:rPr>
                <a:t>SMT A Side</a:t>
              </a:r>
              <a:endParaRPr lang="zh-TW" altLang="en-US" sz="1200" u="sng" dirty="0">
                <a:solidFill>
                  <a:srgbClr val="FF0000"/>
                </a:solidFill>
              </a:endParaRPr>
            </a:p>
          </p:txBody>
        </p:sp>
        <p:sp>
          <p:nvSpPr>
            <p:cNvPr id="295" name="Rectangle 5"/>
            <p:cNvSpPr>
              <a:spLocks noChangeArrowheads="1"/>
            </p:cNvSpPr>
            <p:nvPr/>
          </p:nvSpPr>
          <p:spPr bwMode="auto">
            <a:xfrm>
              <a:off x="5268913" y="577850"/>
              <a:ext cx="100540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 u="sng">
                  <a:solidFill>
                    <a:srgbClr val="FF0000"/>
                  </a:solidFill>
                </a:rPr>
                <a:t>SMT B Side</a:t>
              </a:r>
              <a:endParaRPr lang="zh-TW" altLang="en-US" sz="1200" u="sng">
                <a:solidFill>
                  <a:srgbClr val="FF0000"/>
                </a:solidFill>
              </a:endParaRPr>
            </a:p>
          </p:txBody>
        </p:sp>
        <p:cxnSp>
          <p:nvCxnSpPr>
            <p:cNvPr id="296" name="AutoShape 14"/>
            <p:cNvCxnSpPr>
              <a:cxnSpLocks noChangeShapeType="1"/>
              <a:stCxn id="315" idx="1"/>
              <a:endCxn id="354" idx="3"/>
            </p:cNvCxnSpPr>
            <p:nvPr/>
          </p:nvCxnSpPr>
          <p:spPr bwMode="auto">
            <a:xfrm rot="10800000">
              <a:off x="1969652" y="5632239"/>
              <a:ext cx="857275" cy="12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97" name="Text Box 15"/>
            <p:cNvSpPr txBox="1">
              <a:spLocks noChangeArrowheads="1"/>
            </p:cNvSpPr>
            <p:nvPr/>
          </p:nvSpPr>
          <p:spPr bwMode="auto">
            <a:xfrm>
              <a:off x="2377744" y="5368925"/>
              <a:ext cx="510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>
                  <a:solidFill>
                    <a:srgbClr val="CC3300"/>
                  </a:solidFill>
                </a:rPr>
                <a:t>FAIL</a:t>
              </a:r>
            </a:p>
          </p:txBody>
        </p:sp>
        <p:cxnSp>
          <p:nvCxnSpPr>
            <p:cNvPr id="298" name="AutoShape 16"/>
            <p:cNvCxnSpPr>
              <a:cxnSpLocks noChangeShapeType="1"/>
              <a:stCxn id="354" idx="0"/>
              <a:endCxn id="315" idx="0"/>
            </p:cNvCxnSpPr>
            <p:nvPr/>
          </p:nvCxnSpPr>
          <p:spPr bwMode="auto">
            <a:xfrm rot="5400000" flipH="1" flipV="1">
              <a:off x="2611338" y="4348637"/>
              <a:ext cx="1" cy="2231078"/>
            </a:xfrm>
            <a:prstGeom prst="bentConnector3">
              <a:avLst>
                <a:gd name="adj1" fmla="val -2147483648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299" name="AutoShape 42"/>
            <p:cNvCxnSpPr>
              <a:cxnSpLocks noChangeShapeType="1"/>
              <a:stCxn id="333" idx="3"/>
              <a:endCxn id="353" idx="1"/>
            </p:cNvCxnSpPr>
            <p:nvPr/>
          </p:nvCxnSpPr>
          <p:spPr bwMode="auto">
            <a:xfrm flipV="1">
              <a:off x="7002889" y="5639061"/>
              <a:ext cx="690027" cy="52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0" name="AutoShape 43"/>
            <p:cNvCxnSpPr>
              <a:cxnSpLocks noChangeShapeType="1"/>
              <a:stCxn id="353" idx="0"/>
              <a:endCxn id="333" idx="0"/>
            </p:cNvCxnSpPr>
            <p:nvPr/>
          </p:nvCxnSpPr>
          <p:spPr bwMode="auto">
            <a:xfrm rot="16200000" flipV="1">
              <a:off x="7141537" y="4425576"/>
              <a:ext cx="1588" cy="2077197"/>
            </a:xfrm>
            <a:prstGeom prst="bentConnector3">
              <a:avLst>
                <a:gd name="adj1" fmla="val 14395468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sp>
          <p:nvSpPr>
            <p:cNvPr id="301" name="Text Box 44"/>
            <p:cNvSpPr txBox="1">
              <a:spLocks noChangeArrowheads="1"/>
            </p:cNvSpPr>
            <p:nvPr/>
          </p:nvSpPr>
          <p:spPr bwMode="auto">
            <a:xfrm>
              <a:off x="7007650" y="5370513"/>
              <a:ext cx="510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>
                  <a:solidFill>
                    <a:srgbClr val="CC3300"/>
                  </a:solidFill>
                </a:rPr>
                <a:t>FAIL</a:t>
              </a:r>
            </a:p>
          </p:txBody>
        </p:sp>
        <p:cxnSp>
          <p:nvCxnSpPr>
            <p:cNvPr id="302" name="AutoShape 14"/>
            <p:cNvCxnSpPr>
              <a:cxnSpLocks noChangeShapeType="1"/>
              <a:stCxn id="320" idx="1"/>
              <a:endCxn id="352" idx="3"/>
            </p:cNvCxnSpPr>
            <p:nvPr/>
          </p:nvCxnSpPr>
          <p:spPr bwMode="auto">
            <a:xfrm rot="10800000">
              <a:off x="1860786" y="2479853"/>
              <a:ext cx="966140" cy="260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03" name="Text Box 15"/>
            <p:cNvSpPr txBox="1">
              <a:spLocks noChangeArrowheads="1"/>
            </p:cNvSpPr>
            <p:nvPr/>
          </p:nvSpPr>
          <p:spPr bwMode="auto">
            <a:xfrm>
              <a:off x="2403139" y="2214563"/>
              <a:ext cx="510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 dirty="0">
                  <a:solidFill>
                    <a:srgbClr val="CC3300"/>
                  </a:solidFill>
                </a:rPr>
                <a:t>FAIL</a:t>
              </a:r>
            </a:p>
          </p:txBody>
        </p:sp>
        <p:cxnSp>
          <p:nvCxnSpPr>
            <p:cNvPr id="304" name="圖案 65"/>
            <p:cNvCxnSpPr>
              <a:cxnSpLocks noChangeShapeType="1"/>
              <a:stCxn id="352" idx="0"/>
              <a:endCxn id="305" idx="1"/>
            </p:cNvCxnSpPr>
            <p:nvPr/>
          </p:nvCxnSpPr>
          <p:spPr bwMode="auto">
            <a:xfrm rot="5400000" flipH="1" flipV="1">
              <a:off x="1899513" y="1398276"/>
              <a:ext cx="470694" cy="1384131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05" name="Rectangle 6"/>
            <p:cNvSpPr>
              <a:spLocks noChangeArrowheads="1"/>
            </p:cNvSpPr>
            <p:nvPr/>
          </p:nvSpPr>
          <p:spPr bwMode="auto">
            <a:xfrm>
              <a:off x="2826926" y="1674813"/>
              <a:ext cx="1799902" cy="360362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>
                  <a:solidFill>
                    <a:srgbClr val="000066"/>
                  </a:solidFill>
                </a:rPr>
                <a:t>Solder Printing</a:t>
              </a:r>
            </a:p>
          </p:txBody>
        </p:sp>
        <p:sp>
          <p:nvSpPr>
            <p:cNvPr id="306" name="Rectangle 7"/>
            <p:cNvSpPr>
              <a:spLocks noChangeArrowheads="1"/>
            </p:cNvSpPr>
            <p:nvPr/>
          </p:nvSpPr>
          <p:spPr bwMode="auto">
            <a:xfrm>
              <a:off x="2826926" y="3584575"/>
              <a:ext cx="1799902" cy="360363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>
                  <a:solidFill>
                    <a:srgbClr val="000066"/>
                  </a:solidFill>
                </a:rPr>
                <a:t>Chips Surface Mounting</a:t>
              </a:r>
            </a:p>
          </p:txBody>
        </p:sp>
        <p:sp>
          <p:nvSpPr>
            <p:cNvPr id="307" name="Rectangle 9"/>
            <p:cNvSpPr>
              <a:spLocks noChangeArrowheads="1"/>
            </p:cNvSpPr>
            <p:nvPr/>
          </p:nvSpPr>
          <p:spPr bwMode="auto">
            <a:xfrm>
              <a:off x="2826926" y="4206875"/>
              <a:ext cx="1799902" cy="360363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>
                  <a:solidFill>
                    <a:srgbClr val="000066"/>
                  </a:solidFill>
                </a:rPr>
                <a:t>General Surface Mounting</a:t>
              </a:r>
              <a:endParaRPr lang="zh-TW" altLang="en-US" sz="1200" dirty="0">
                <a:solidFill>
                  <a:srgbClr val="000066"/>
                </a:solidFill>
              </a:endParaRPr>
            </a:p>
          </p:txBody>
        </p:sp>
        <p:sp>
          <p:nvSpPr>
            <p:cNvPr id="308" name="Rectangle 12"/>
            <p:cNvSpPr>
              <a:spLocks noChangeArrowheads="1"/>
            </p:cNvSpPr>
            <p:nvPr/>
          </p:nvSpPr>
          <p:spPr bwMode="auto">
            <a:xfrm>
              <a:off x="2826926" y="4841875"/>
              <a:ext cx="1799902" cy="360363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>
                  <a:solidFill>
                    <a:srgbClr val="000066"/>
                  </a:solidFill>
                </a:rPr>
                <a:t>Reflow</a:t>
              </a:r>
              <a:endParaRPr lang="zh-TW" altLang="en-US" sz="1200" dirty="0">
                <a:solidFill>
                  <a:srgbClr val="000066"/>
                </a:solidFill>
              </a:endParaRPr>
            </a:p>
          </p:txBody>
        </p:sp>
        <p:sp>
          <p:nvSpPr>
            <p:cNvPr id="309" name="Rectangle 18"/>
            <p:cNvSpPr>
              <a:spLocks noChangeArrowheads="1"/>
            </p:cNvSpPr>
            <p:nvPr/>
          </p:nvSpPr>
          <p:spPr bwMode="auto">
            <a:xfrm>
              <a:off x="2826926" y="2962275"/>
              <a:ext cx="1799902" cy="360363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>
                  <a:solidFill>
                    <a:srgbClr val="000066"/>
                  </a:solidFill>
                </a:rPr>
                <a:t>Glue</a:t>
              </a:r>
              <a:endParaRPr lang="zh-TW" altLang="en-US" sz="1200" dirty="0">
                <a:solidFill>
                  <a:srgbClr val="000066"/>
                </a:solidFill>
              </a:endParaRPr>
            </a:p>
          </p:txBody>
        </p:sp>
        <p:cxnSp>
          <p:nvCxnSpPr>
            <p:cNvPr id="310" name="AutoShape 19"/>
            <p:cNvCxnSpPr>
              <a:cxnSpLocks noChangeShapeType="1"/>
              <a:stCxn id="305" idx="2"/>
              <a:endCxn id="320" idx="0"/>
            </p:cNvCxnSpPr>
            <p:nvPr/>
          </p:nvCxnSpPr>
          <p:spPr bwMode="auto">
            <a:xfrm rot="5400000">
              <a:off x="3583208" y="2180432"/>
              <a:ext cx="288925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1" name="AutoShape 20"/>
            <p:cNvCxnSpPr>
              <a:cxnSpLocks noChangeShapeType="1"/>
              <a:stCxn id="320" idx="2"/>
              <a:endCxn id="309" idx="0"/>
            </p:cNvCxnSpPr>
            <p:nvPr/>
          </p:nvCxnSpPr>
          <p:spPr bwMode="auto">
            <a:xfrm rot="5400000">
              <a:off x="3589558" y="2823369"/>
              <a:ext cx="276225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2" name="AutoShape 21"/>
            <p:cNvCxnSpPr>
              <a:cxnSpLocks noChangeShapeType="1"/>
              <a:stCxn id="309" idx="2"/>
              <a:endCxn id="306" idx="0"/>
            </p:cNvCxnSpPr>
            <p:nvPr/>
          </p:nvCxnSpPr>
          <p:spPr bwMode="auto">
            <a:xfrm rot="5400000">
              <a:off x="3596702" y="3452813"/>
              <a:ext cx="261937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3" name="AutoShape 22"/>
            <p:cNvCxnSpPr>
              <a:cxnSpLocks noChangeShapeType="1"/>
              <a:stCxn id="306" idx="2"/>
              <a:endCxn id="307" idx="0"/>
            </p:cNvCxnSpPr>
            <p:nvPr/>
          </p:nvCxnSpPr>
          <p:spPr bwMode="auto">
            <a:xfrm rot="5400000">
              <a:off x="3596702" y="4075113"/>
              <a:ext cx="261937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4" name="AutoShape 23"/>
            <p:cNvCxnSpPr>
              <a:cxnSpLocks noChangeShapeType="1"/>
              <a:stCxn id="307" idx="2"/>
              <a:endCxn id="308" idx="0"/>
            </p:cNvCxnSpPr>
            <p:nvPr/>
          </p:nvCxnSpPr>
          <p:spPr bwMode="auto">
            <a:xfrm rot="5400000">
              <a:off x="3589558" y="4704557"/>
              <a:ext cx="276225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15" name="AutoShape 8"/>
            <p:cNvSpPr>
              <a:spLocks noChangeArrowheads="1"/>
            </p:cNvSpPr>
            <p:nvPr/>
          </p:nvSpPr>
          <p:spPr bwMode="auto">
            <a:xfrm>
              <a:off x="2826926" y="5464175"/>
              <a:ext cx="1799902" cy="360363"/>
            </a:xfrm>
            <a:prstGeom prst="diamond">
              <a:avLst/>
            </a:prstGeom>
            <a:gradFill rotWithShape="1">
              <a:gsLst>
                <a:gs pos="0">
                  <a:srgbClr val="002F76"/>
                </a:gs>
                <a:gs pos="50000">
                  <a:srgbClr val="0066FF"/>
                </a:gs>
                <a:gs pos="100000">
                  <a:srgbClr val="002F7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chemeClr val="bg1"/>
                  </a:solidFill>
                </a:rPr>
                <a:t>AOI</a:t>
              </a:r>
            </a:p>
          </p:txBody>
        </p:sp>
        <p:sp>
          <p:nvSpPr>
            <p:cNvPr id="316" name="Text Box 10"/>
            <p:cNvSpPr txBox="1">
              <a:spLocks noChangeArrowheads="1"/>
            </p:cNvSpPr>
            <p:nvPr/>
          </p:nvSpPr>
          <p:spPr bwMode="auto">
            <a:xfrm>
              <a:off x="3726877" y="5822950"/>
              <a:ext cx="59503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>
                  <a:solidFill>
                    <a:srgbClr val="009900"/>
                  </a:solidFill>
                </a:rPr>
                <a:t>PASS</a:t>
              </a:r>
            </a:p>
          </p:txBody>
        </p:sp>
        <p:cxnSp>
          <p:nvCxnSpPr>
            <p:cNvPr id="317" name="AutoShape 13"/>
            <p:cNvCxnSpPr>
              <a:cxnSpLocks noChangeShapeType="1"/>
              <a:stCxn id="315" idx="2"/>
              <a:endCxn id="322" idx="0"/>
            </p:cNvCxnSpPr>
            <p:nvPr/>
          </p:nvCxnSpPr>
          <p:spPr bwMode="auto">
            <a:xfrm rot="5400000">
              <a:off x="3590352" y="5961063"/>
              <a:ext cx="2730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8" name="AutoShape 24"/>
            <p:cNvCxnSpPr>
              <a:cxnSpLocks noChangeShapeType="1"/>
              <a:stCxn id="308" idx="2"/>
              <a:endCxn id="315" idx="0"/>
            </p:cNvCxnSpPr>
            <p:nvPr/>
          </p:nvCxnSpPr>
          <p:spPr bwMode="auto">
            <a:xfrm rot="5400000">
              <a:off x="3596702" y="5334000"/>
              <a:ext cx="261938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9" name="直線單箭頭接點 48"/>
            <p:cNvCxnSpPr>
              <a:cxnSpLocks noChangeShapeType="1"/>
              <a:endCxn id="305" idx="0"/>
            </p:cNvCxnSpPr>
            <p:nvPr/>
          </p:nvCxnSpPr>
          <p:spPr bwMode="auto">
            <a:xfrm rot="5400000">
              <a:off x="3591146" y="1537494"/>
              <a:ext cx="27305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20" name="AutoShape 8"/>
            <p:cNvSpPr>
              <a:spLocks noChangeArrowheads="1"/>
            </p:cNvSpPr>
            <p:nvPr/>
          </p:nvSpPr>
          <p:spPr bwMode="auto">
            <a:xfrm>
              <a:off x="2826926" y="2325688"/>
              <a:ext cx="1799902" cy="360362"/>
            </a:xfrm>
            <a:prstGeom prst="diamond">
              <a:avLst/>
            </a:prstGeom>
            <a:gradFill rotWithShape="1">
              <a:gsLst>
                <a:gs pos="0">
                  <a:srgbClr val="002F76"/>
                </a:gs>
                <a:gs pos="50000">
                  <a:srgbClr val="0066FF"/>
                </a:gs>
                <a:gs pos="100000">
                  <a:srgbClr val="002F7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3D Inspection</a:t>
              </a:r>
            </a:p>
          </p:txBody>
        </p:sp>
        <p:grpSp>
          <p:nvGrpSpPr>
            <p:cNvPr id="3" name="群組 44"/>
            <p:cNvGrpSpPr>
              <a:grpSpLocks noChangeAspect="1"/>
            </p:cNvGrpSpPr>
            <p:nvPr/>
          </p:nvGrpSpPr>
          <p:grpSpPr bwMode="auto">
            <a:xfrm>
              <a:off x="4015353" y="5235575"/>
              <a:ext cx="539395" cy="396875"/>
              <a:chOff x="964838" y="1125130"/>
              <a:chExt cx="734346" cy="539750"/>
            </a:xfrm>
          </p:grpSpPr>
          <p:pic>
            <p:nvPicPr>
              <p:cNvPr id="375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6" name="Text Box 317"/>
              <p:cNvSpPr txBox="1">
                <a:spLocks noChangeArrowheads="1"/>
              </p:cNvSpPr>
              <p:nvPr/>
            </p:nvSpPr>
            <p:spPr bwMode="auto">
              <a:xfrm>
                <a:off x="1120420" y="1176946"/>
                <a:ext cx="578764" cy="3767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20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sp>
          <p:nvSpPr>
            <p:cNvPr id="322" name="流程圖: 結束點 70"/>
            <p:cNvSpPr>
              <a:spLocks noChangeArrowheads="1"/>
            </p:cNvSpPr>
            <p:nvPr/>
          </p:nvSpPr>
          <p:spPr bwMode="auto">
            <a:xfrm>
              <a:off x="2826926" y="6097588"/>
              <a:ext cx="1799902" cy="360362"/>
            </a:xfrm>
            <a:prstGeom prst="flowChartTerminator">
              <a:avLst/>
            </a:prstGeom>
            <a:gradFill rotWithShape="0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1200"/>
                <a:t>A Side End</a:t>
              </a:r>
            </a:p>
          </p:txBody>
        </p:sp>
        <p:sp>
          <p:nvSpPr>
            <p:cNvPr id="323" name="Rectangle 6"/>
            <p:cNvSpPr>
              <a:spLocks noChangeArrowheads="1"/>
            </p:cNvSpPr>
            <p:nvPr/>
          </p:nvSpPr>
          <p:spPr bwMode="auto">
            <a:xfrm>
              <a:off x="5202987" y="1674813"/>
              <a:ext cx="1799902" cy="360362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>
                  <a:solidFill>
                    <a:srgbClr val="000066"/>
                  </a:solidFill>
                </a:rPr>
                <a:t>Solder Printing</a:t>
              </a:r>
            </a:p>
          </p:txBody>
        </p:sp>
        <p:sp>
          <p:nvSpPr>
            <p:cNvPr id="324" name="Rectangle 7"/>
            <p:cNvSpPr>
              <a:spLocks noChangeArrowheads="1"/>
            </p:cNvSpPr>
            <p:nvPr/>
          </p:nvSpPr>
          <p:spPr bwMode="auto">
            <a:xfrm>
              <a:off x="5202987" y="3582988"/>
              <a:ext cx="1799902" cy="360362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rgbClr val="000066"/>
                  </a:solidFill>
                </a:rPr>
                <a:t>Chips Surface Mounting</a:t>
              </a:r>
            </a:p>
          </p:txBody>
        </p:sp>
        <p:sp>
          <p:nvSpPr>
            <p:cNvPr id="325" name="Rectangle 9"/>
            <p:cNvSpPr>
              <a:spLocks noChangeArrowheads="1"/>
            </p:cNvSpPr>
            <p:nvPr/>
          </p:nvSpPr>
          <p:spPr bwMode="auto">
            <a:xfrm>
              <a:off x="5202987" y="4205288"/>
              <a:ext cx="1799902" cy="360362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rgbClr val="000066"/>
                  </a:solidFill>
                </a:rPr>
                <a:t>General Surface Mounting</a:t>
              </a:r>
              <a:endParaRPr lang="zh-TW" altLang="en-US" sz="1200">
                <a:solidFill>
                  <a:srgbClr val="000066"/>
                </a:solidFill>
              </a:endParaRPr>
            </a:p>
          </p:txBody>
        </p:sp>
        <p:sp>
          <p:nvSpPr>
            <p:cNvPr id="326" name="Rectangle 12"/>
            <p:cNvSpPr>
              <a:spLocks noChangeArrowheads="1"/>
            </p:cNvSpPr>
            <p:nvPr/>
          </p:nvSpPr>
          <p:spPr bwMode="auto">
            <a:xfrm>
              <a:off x="5202987" y="4841875"/>
              <a:ext cx="1799902" cy="360363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rgbClr val="000066"/>
                  </a:solidFill>
                </a:rPr>
                <a:t>Reflow</a:t>
              </a:r>
              <a:endParaRPr lang="zh-TW" altLang="en-US" sz="1200">
                <a:solidFill>
                  <a:srgbClr val="000066"/>
                </a:solidFill>
              </a:endParaRPr>
            </a:p>
          </p:txBody>
        </p:sp>
        <p:sp>
          <p:nvSpPr>
            <p:cNvPr id="327" name="Rectangle 18"/>
            <p:cNvSpPr>
              <a:spLocks noChangeArrowheads="1"/>
            </p:cNvSpPr>
            <p:nvPr/>
          </p:nvSpPr>
          <p:spPr bwMode="auto">
            <a:xfrm>
              <a:off x="5202987" y="2960688"/>
              <a:ext cx="1799902" cy="360362"/>
            </a:xfrm>
            <a:prstGeom prst="rect">
              <a:avLst/>
            </a:prstGeom>
            <a:gradFill rotWithShape="1">
              <a:gsLst>
                <a:gs pos="0">
                  <a:srgbClr val="CC9900"/>
                </a:gs>
                <a:gs pos="50000">
                  <a:srgbClr val="FFFF00"/>
                </a:gs>
                <a:gs pos="100000">
                  <a:srgbClr val="CC99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rgbClr val="000066"/>
                  </a:solidFill>
                </a:rPr>
                <a:t>Glue</a:t>
              </a:r>
              <a:endParaRPr lang="zh-TW" altLang="en-US" sz="1200">
                <a:solidFill>
                  <a:srgbClr val="000066"/>
                </a:solidFill>
              </a:endParaRPr>
            </a:p>
          </p:txBody>
        </p:sp>
        <p:cxnSp>
          <p:nvCxnSpPr>
            <p:cNvPr id="328" name="AutoShape 19"/>
            <p:cNvCxnSpPr>
              <a:cxnSpLocks noChangeShapeType="1"/>
              <a:stCxn id="323" idx="2"/>
              <a:endCxn id="338" idx="0"/>
            </p:cNvCxnSpPr>
            <p:nvPr/>
          </p:nvCxnSpPr>
          <p:spPr bwMode="auto">
            <a:xfrm rot="5400000">
              <a:off x="5956887" y="2179638"/>
              <a:ext cx="290513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9" name="AutoShape 20"/>
            <p:cNvCxnSpPr>
              <a:cxnSpLocks noChangeShapeType="1"/>
              <a:stCxn id="338" idx="2"/>
              <a:endCxn id="327" idx="0"/>
            </p:cNvCxnSpPr>
            <p:nvPr/>
          </p:nvCxnSpPr>
          <p:spPr bwMode="auto">
            <a:xfrm rot="5400000">
              <a:off x="5964031" y="2823369"/>
              <a:ext cx="276225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0" name="AutoShape 21"/>
            <p:cNvCxnSpPr>
              <a:cxnSpLocks noChangeShapeType="1"/>
              <a:stCxn id="327" idx="2"/>
              <a:endCxn id="324" idx="0"/>
            </p:cNvCxnSpPr>
            <p:nvPr/>
          </p:nvCxnSpPr>
          <p:spPr bwMode="auto">
            <a:xfrm rot="5400000">
              <a:off x="5971175" y="3452813"/>
              <a:ext cx="261937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1" name="AutoShape 22"/>
            <p:cNvCxnSpPr>
              <a:cxnSpLocks noChangeShapeType="1"/>
              <a:stCxn id="324" idx="2"/>
              <a:endCxn id="325" idx="0"/>
            </p:cNvCxnSpPr>
            <p:nvPr/>
          </p:nvCxnSpPr>
          <p:spPr bwMode="auto">
            <a:xfrm rot="5400000">
              <a:off x="5971175" y="4075113"/>
              <a:ext cx="261937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2" name="AutoShape 23"/>
            <p:cNvCxnSpPr>
              <a:cxnSpLocks noChangeShapeType="1"/>
              <a:stCxn id="325" idx="2"/>
              <a:endCxn id="326" idx="0"/>
            </p:cNvCxnSpPr>
            <p:nvPr/>
          </p:nvCxnSpPr>
          <p:spPr bwMode="auto">
            <a:xfrm rot="5400000">
              <a:off x="5964031" y="4704557"/>
              <a:ext cx="276225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33" name="AutoShape 8"/>
            <p:cNvSpPr>
              <a:spLocks noChangeArrowheads="1"/>
            </p:cNvSpPr>
            <p:nvPr/>
          </p:nvSpPr>
          <p:spPr bwMode="auto">
            <a:xfrm>
              <a:off x="5202987" y="5464175"/>
              <a:ext cx="1799902" cy="360363"/>
            </a:xfrm>
            <a:prstGeom prst="diamond">
              <a:avLst/>
            </a:prstGeom>
            <a:gradFill rotWithShape="1">
              <a:gsLst>
                <a:gs pos="0">
                  <a:srgbClr val="002F76"/>
                </a:gs>
                <a:gs pos="50000">
                  <a:srgbClr val="0066FF"/>
                </a:gs>
                <a:gs pos="100000">
                  <a:srgbClr val="002F7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chemeClr val="bg1"/>
                  </a:solidFill>
                </a:rPr>
                <a:t>AOI</a:t>
              </a:r>
            </a:p>
          </p:txBody>
        </p:sp>
        <p:sp>
          <p:nvSpPr>
            <p:cNvPr id="334" name="Text Box 10"/>
            <p:cNvSpPr txBox="1">
              <a:spLocks noChangeArrowheads="1"/>
            </p:cNvSpPr>
            <p:nvPr/>
          </p:nvSpPr>
          <p:spPr bwMode="auto">
            <a:xfrm>
              <a:off x="5595029" y="5821363"/>
              <a:ext cx="59503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>
                  <a:solidFill>
                    <a:srgbClr val="009900"/>
                  </a:solidFill>
                </a:rPr>
                <a:t>PASS</a:t>
              </a:r>
            </a:p>
          </p:txBody>
        </p:sp>
        <p:cxnSp>
          <p:nvCxnSpPr>
            <p:cNvPr id="335" name="AutoShape 13"/>
            <p:cNvCxnSpPr>
              <a:cxnSpLocks noChangeShapeType="1"/>
              <a:stCxn id="333" idx="2"/>
              <a:endCxn id="340" idx="0"/>
            </p:cNvCxnSpPr>
            <p:nvPr/>
          </p:nvCxnSpPr>
          <p:spPr bwMode="auto">
            <a:xfrm rot="5400000">
              <a:off x="5966413" y="5961063"/>
              <a:ext cx="2730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6" name="AutoShape 24"/>
            <p:cNvCxnSpPr>
              <a:cxnSpLocks noChangeShapeType="1"/>
              <a:stCxn id="326" idx="2"/>
              <a:endCxn id="333" idx="0"/>
            </p:cNvCxnSpPr>
            <p:nvPr/>
          </p:nvCxnSpPr>
          <p:spPr bwMode="auto">
            <a:xfrm rot="5400000">
              <a:off x="5971175" y="5334000"/>
              <a:ext cx="261938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7" name="直線單箭頭接點 87"/>
            <p:cNvCxnSpPr>
              <a:cxnSpLocks noChangeShapeType="1"/>
              <a:stCxn id="348" idx="2"/>
              <a:endCxn id="323" idx="0"/>
            </p:cNvCxnSpPr>
            <p:nvPr/>
          </p:nvCxnSpPr>
          <p:spPr bwMode="auto">
            <a:xfrm rot="16200000" flipH="1">
              <a:off x="5964825" y="1536700"/>
              <a:ext cx="274638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38" name="AutoShape 8"/>
            <p:cNvSpPr>
              <a:spLocks noChangeArrowheads="1"/>
            </p:cNvSpPr>
            <p:nvPr/>
          </p:nvSpPr>
          <p:spPr bwMode="auto">
            <a:xfrm>
              <a:off x="5202987" y="2324100"/>
              <a:ext cx="1799902" cy="360363"/>
            </a:xfrm>
            <a:prstGeom prst="diamond">
              <a:avLst/>
            </a:prstGeom>
            <a:gradFill rotWithShape="1">
              <a:gsLst>
                <a:gs pos="0">
                  <a:srgbClr val="002F76"/>
                </a:gs>
                <a:gs pos="50000">
                  <a:srgbClr val="0066FF"/>
                </a:gs>
                <a:gs pos="100000">
                  <a:srgbClr val="002F7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chemeClr val="bg1"/>
                  </a:solidFill>
                </a:rPr>
                <a:t>3D Inspection</a:t>
              </a:r>
            </a:p>
          </p:txBody>
        </p:sp>
        <p:grpSp>
          <p:nvGrpSpPr>
            <p:cNvPr id="6" name="群組 44"/>
            <p:cNvGrpSpPr>
              <a:grpSpLocks noChangeAspect="1"/>
            </p:cNvGrpSpPr>
            <p:nvPr/>
          </p:nvGrpSpPr>
          <p:grpSpPr bwMode="auto">
            <a:xfrm>
              <a:off x="6377526" y="5233988"/>
              <a:ext cx="539396" cy="396875"/>
              <a:chOff x="964838" y="1125130"/>
              <a:chExt cx="731815" cy="539750"/>
            </a:xfrm>
          </p:grpSpPr>
          <p:pic>
            <p:nvPicPr>
              <p:cNvPr id="373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4" name="Text Box 317"/>
              <p:cNvSpPr txBox="1">
                <a:spLocks noChangeArrowheads="1"/>
              </p:cNvSpPr>
              <p:nvPr/>
            </p:nvSpPr>
            <p:spPr bwMode="auto">
              <a:xfrm>
                <a:off x="1119885" y="1176946"/>
                <a:ext cx="576768" cy="3767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20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sp>
          <p:nvSpPr>
            <p:cNvPr id="340" name="流程圖: 結束點 93"/>
            <p:cNvSpPr>
              <a:spLocks noChangeArrowheads="1"/>
            </p:cNvSpPr>
            <p:nvPr/>
          </p:nvSpPr>
          <p:spPr bwMode="auto">
            <a:xfrm>
              <a:off x="5202987" y="6097588"/>
              <a:ext cx="1798315" cy="360362"/>
            </a:xfrm>
            <a:prstGeom prst="flowChartTerminator">
              <a:avLst/>
            </a:prstGeom>
            <a:gradFill rotWithShape="0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1200"/>
                <a:t>B Side End</a:t>
              </a:r>
            </a:p>
          </p:txBody>
        </p:sp>
        <p:sp>
          <p:nvSpPr>
            <p:cNvPr id="341" name="Text Box 15"/>
            <p:cNvSpPr txBox="1">
              <a:spLocks noChangeArrowheads="1"/>
            </p:cNvSpPr>
            <p:nvPr/>
          </p:nvSpPr>
          <p:spPr bwMode="auto">
            <a:xfrm>
              <a:off x="7028284" y="2214563"/>
              <a:ext cx="510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>
                  <a:solidFill>
                    <a:srgbClr val="CC3300"/>
                  </a:solidFill>
                </a:rPr>
                <a:t>FAIL</a:t>
              </a:r>
            </a:p>
          </p:txBody>
        </p:sp>
        <p:cxnSp>
          <p:nvCxnSpPr>
            <p:cNvPr id="342" name="AutoShape 14"/>
            <p:cNvCxnSpPr>
              <a:cxnSpLocks noChangeShapeType="1"/>
              <a:stCxn id="338" idx="3"/>
              <a:endCxn id="351" idx="1"/>
            </p:cNvCxnSpPr>
            <p:nvPr/>
          </p:nvCxnSpPr>
          <p:spPr bwMode="auto">
            <a:xfrm flipV="1">
              <a:off x="7002889" y="2479853"/>
              <a:ext cx="672158" cy="2442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43" name="圖案 106"/>
            <p:cNvCxnSpPr>
              <a:cxnSpLocks noChangeShapeType="1"/>
              <a:stCxn id="351" idx="0"/>
              <a:endCxn id="323" idx="3"/>
            </p:cNvCxnSpPr>
            <p:nvPr/>
          </p:nvCxnSpPr>
          <p:spPr bwMode="auto">
            <a:xfrm rot="16200000" flipV="1">
              <a:off x="7317840" y="1540043"/>
              <a:ext cx="470694" cy="1100596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44" name="Text Box 10"/>
            <p:cNvSpPr txBox="1">
              <a:spLocks noChangeArrowheads="1"/>
            </p:cNvSpPr>
            <p:nvPr/>
          </p:nvSpPr>
          <p:spPr bwMode="auto">
            <a:xfrm>
              <a:off x="3737988" y="2697163"/>
              <a:ext cx="59503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>
                  <a:solidFill>
                    <a:srgbClr val="009900"/>
                  </a:solidFill>
                </a:rPr>
                <a:t>PASS</a:t>
              </a:r>
            </a:p>
          </p:txBody>
        </p:sp>
        <p:sp>
          <p:nvSpPr>
            <p:cNvPr id="345" name="Text Box 10"/>
            <p:cNvSpPr txBox="1">
              <a:spLocks noChangeArrowheads="1"/>
            </p:cNvSpPr>
            <p:nvPr/>
          </p:nvSpPr>
          <p:spPr bwMode="auto">
            <a:xfrm>
              <a:off x="5579157" y="2695575"/>
              <a:ext cx="59503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200">
                  <a:solidFill>
                    <a:srgbClr val="009900"/>
                  </a:solidFill>
                </a:rPr>
                <a:t>PASS</a:t>
              </a:r>
            </a:p>
          </p:txBody>
        </p:sp>
        <p:grpSp>
          <p:nvGrpSpPr>
            <p:cNvPr id="7" name="群組 44"/>
            <p:cNvGrpSpPr>
              <a:grpSpLocks noChangeAspect="1"/>
            </p:cNvGrpSpPr>
            <p:nvPr/>
          </p:nvGrpSpPr>
          <p:grpSpPr bwMode="auto">
            <a:xfrm>
              <a:off x="1748377" y="5040313"/>
              <a:ext cx="539395" cy="396875"/>
              <a:chOff x="964838" y="1125130"/>
              <a:chExt cx="734346" cy="539750"/>
            </a:xfrm>
          </p:grpSpPr>
          <p:pic>
            <p:nvPicPr>
              <p:cNvPr id="371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2" name="Text Box 317"/>
              <p:cNvSpPr txBox="1">
                <a:spLocks noChangeArrowheads="1"/>
              </p:cNvSpPr>
              <p:nvPr/>
            </p:nvSpPr>
            <p:spPr bwMode="auto">
              <a:xfrm>
                <a:off x="1120420" y="1176946"/>
                <a:ext cx="578764" cy="3767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20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grpSp>
          <p:nvGrpSpPr>
            <p:cNvPr id="8" name="群組 44"/>
            <p:cNvGrpSpPr>
              <a:grpSpLocks noChangeAspect="1"/>
            </p:cNvGrpSpPr>
            <p:nvPr/>
          </p:nvGrpSpPr>
          <p:grpSpPr bwMode="auto">
            <a:xfrm>
              <a:off x="8766285" y="5040313"/>
              <a:ext cx="539396" cy="396875"/>
              <a:chOff x="964838" y="1125130"/>
              <a:chExt cx="731815" cy="539750"/>
            </a:xfrm>
          </p:grpSpPr>
          <p:pic>
            <p:nvPicPr>
              <p:cNvPr id="369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0" name="Text Box 317"/>
              <p:cNvSpPr txBox="1">
                <a:spLocks noChangeArrowheads="1"/>
              </p:cNvSpPr>
              <p:nvPr/>
            </p:nvSpPr>
            <p:spPr bwMode="auto">
              <a:xfrm>
                <a:off x="1119885" y="1176946"/>
                <a:ext cx="576768" cy="3767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20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sp>
          <p:nvSpPr>
            <p:cNvPr id="348" name="流程圖: 結束點 93"/>
            <p:cNvSpPr>
              <a:spLocks noChangeArrowheads="1"/>
            </p:cNvSpPr>
            <p:nvPr/>
          </p:nvSpPr>
          <p:spPr bwMode="auto">
            <a:xfrm>
              <a:off x="5202987" y="1039813"/>
              <a:ext cx="1798315" cy="360362"/>
            </a:xfrm>
            <a:prstGeom prst="flowChartTerminator">
              <a:avLst/>
            </a:prstGeom>
            <a:gradFill rotWithShape="0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1200"/>
                <a:t>B Side Start</a:t>
              </a:r>
            </a:p>
          </p:txBody>
        </p:sp>
        <p:sp>
          <p:nvSpPr>
            <p:cNvPr id="349" name="文字方塊 135"/>
            <p:cNvSpPr txBox="1">
              <a:spLocks noChangeArrowheads="1"/>
            </p:cNvSpPr>
            <p:nvPr/>
          </p:nvSpPr>
          <p:spPr bwMode="auto">
            <a:xfrm>
              <a:off x="1235254" y="963613"/>
              <a:ext cx="1217549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sz="1200" dirty="0">
                  <a:latin typeface="+mn-ea"/>
                  <a:ea typeface="+mn-ea"/>
                  <a:cs typeface="Arial" charset="0"/>
                </a:rPr>
                <a:t>M/B SN Label Print</a:t>
              </a:r>
              <a:endParaRPr lang="zh-TW" altLang="en-US" sz="1200" dirty="0">
                <a:latin typeface="+mn-ea"/>
                <a:ea typeface="+mn-ea"/>
                <a:cs typeface="Arial" charset="0"/>
              </a:endParaRPr>
            </a:p>
          </p:txBody>
        </p:sp>
        <p:grpSp>
          <p:nvGrpSpPr>
            <p:cNvPr id="9" name="群組 44"/>
            <p:cNvGrpSpPr>
              <a:grpSpLocks noChangeAspect="1"/>
            </p:cNvGrpSpPr>
            <p:nvPr/>
          </p:nvGrpSpPr>
          <p:grpSpPr bwMode="auto">
            <a:xfrm>
              <a:off x="2357111" y="1008063"/>
              <a:ext cx="539395" cy="396875"/>
              <a:chOff x="964838" y="1125130"/>
              <a:chExt cx="734346" cy="539750"/>
            </a:xfrm>
          </p:grpSpPr>
          <p:pic>
            <p:nvPicPr>
              <p:cNvPr id="367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8" name="Text Box 317"/>
              <p:cNvSpPr txBox="1">
                <a:spLocks noChangeArrowheads="1"/>
              </p:cNvSpPr>
              <p:nvPr/>
            </p:nvSpPr>
            <p:spPr bwMode="auto">
              <a:xfrm>
                <a:off x="1120420" y="1176946"/>
                <a:ext cx="578764" cy="3767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20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sp>
          <p:nvSpPr>
            <p:cNvPr id="351" name="流程圖: 人工作業 77"/>
            <p:cNvSpPr>
              <a:spLocks noChangeArrowheads="1"/>
            </p:cNvSpPr>
            <p:nvPr/>
          </p:nvSpPr>
          <p:spPr bwMode="auto">
            <a:xfrm>
              <a:off x="7567937" y="2325688"/>
              <a:ext cx="1071096" cy="308330"/>
            </a:xfrm>
            <a:prstGeom prst="flowChartManualOperation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chemeClr val="bg1"/>
                  </a:solidFill>
                </a:rPr>
                <a:t>Repair</a:t>
              </a:r>
              <a:endParaRPr lang="zh-TW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2" name="流程圖: 人工作業 81"/>
            <p:cNvSpPr>
              <a:spLocks noChangeArrowheads="1"/>
            </p:cNvSpPr>
            <p:nvPr/>
          </p:nvSpPr>
          <p:spPr bwMode="auto">
            <a:xfrm>
              <a:off x="920306" y="2325688"/>
              <a:ext cx="1044978" cy="308330"/>
            </a:xfrm>
            <a:prstGeom prst="flowChartManualOperation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chemeClr val="bg1"/>
                  </a:solidFill>
                </a:rPr>
                <a:t>Repair</a:t>
              </a:r>
              <a:endParaRPr lang="zh-TW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3" name="流程圖: 人工作業 84"/>
            <p:cNvSpPr>
              <a:spLocks noChangeArrowheads="1"/>
            </p:cNvSpPr>
            <p:nvPr/>
          </p:nvSpPr>
          <p:spPr bwMode="auto">
            <a:xfrm>
              <a:off x="7571111" y="5464175"/>
              <a:ext cx="1218047" cy="349771"/>
            </a:xfrm>
            <a:prstGeom prst="flowChartManualOperation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>
                  <a:solidFill>
                    <a:schemeClr val="bg1"/>
                  </a:solidFill>
                </a:rPr>
                <a:t>Cosmetic </a:t>
              </a:r>
            </a:p>
            <a:p>
              <a:pPr algn="ctr"/>
              <a:r>
                <a:rPr lang="en-US" altLang="zh-TW" sz="1200">
                  <a:solidFill>
                    <a:schemeClr val="bg1"/>
                  </a:solidFill>
                </a:rPr>
                <a:t>&amp; Repair</a:t>
              </a:r>
              <a:endParaRPr lang="zh-TW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4" name="流程圖: 人工作業 85"/>
            <p:cNvSpPr>
              <a:spLocks noChangeArrowheads="1"/>
            </p:cNvSpPr>
            <p:nvPr/>
          </p:nvSpPr>
          <p:spPr bwMode="auto">
            <a:xfrm>
              <a:off x="903484" y="5464176"/>
              <a:ext cx="1184630" cy="336124"/>
            </a:xfrm>
            <a:prstGeom prst="flowChartManualOperation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Cosmetic </a:t>
              </a:r>
            </a:p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&amp; Repair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群組 44"/>
            <p:cNvGrpSpPr>
              <a:grpSpLocks noChangeAspect="1"/>
            </p:cNvGrpSpPr>
            <p:nvPr/>
          </p:nvGrpSpPr>
          <p:grpSpPr bwMode="auto">
            <a:xfrm>
              <a:off x="1748377" y="1944000"/>
              <a:ext cx="539395" cy="396875"/>
              <a:chOff x="964838" y="1125130"/>
              <a:chExt cx="734346" cy="539750"/>
            </a:xfrm>
          </p:grpSpPr>
          <p:pic>
            <p:nvPicPr>
              <p:cNvPr id="365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6" name="Text Box 317"/>
              <p:cNvSpPr txBox="1">
                <a:spLocks noChangeArrowheads="1"/>
              </p:cNvSpPr>
              <p:nvPr/>
            </p:nvSpPr>
            <p:spPr bwMode="auto">
              <a:xfrm>
                <a:off x="1120420" y="1176946"/>
                <a:ext cx="578764" cy="3767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20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grpSp>
          <p:nvGrpSpPr>
            <p:cNvPr id="11" name="群組 44"/>
            <p:cNvGrpSpPr>
              <a:grpSpLocks noChangeAspect="1"/>
            </p:cNvGrpSpPr>
            <p:nvPr/>
          </p:nvGrpSpPr>
          <p:grpSpPr bwMode="auto">
            <a:xfrm>
              <a:off x="4014000" y="2088000"/>
              <a:ext cx="539395" cy="396875"/>
              <a:chOff x="964838" y="1125130"/>
              <a:chExt cx="734346" cy="539750"/>
            </a:xfrm>
          </p:grpSpPr>
          <p:pic>
            <p:nvPicPr>
              <p:cNvPr id="363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4" name="Text Box 317"/>
              <p:cNvSpPr txBox="1">
                <a:spLocks noChangeArrowheads="1"/>
              </p:cNvSpPr>
              <p:nvPr/>
            </p:nvSpPr>
            <p:spPr bwMode="auto">
              <a:xfrm>
                <a:off x="1120420" y="1176946"/>
                <a:ext cx="578764" cy="3767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grpSp>
          <p:nvGrpSpPr>
            <p:cNvPr id="12" name="群組 44"/>
            <p:cNvGrpSpPr>
              <a:grpSpLocks noChangeAspect="1"/>
            </p:cNvGrpSpPr>
            <p:nvPr/>
          </p:nvGrpSpPr>
          <p:grpSpPr bwMode="auto">
            <a:xfrm>
              <a:off x="8766000" y="1944000"/>
              <a:ext cx="539396" cy="396875"/>
              <a:chOff x="964838" y="1125130"/>
              <a:chExt cx="731815" cy="539750"/>
            </a:xfrm>
          </p:grpSpPr>
          <p:pic>
            <p:nvPicPr>
              <p:cNvPr id="361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2" name="Text Box 317"/>
              <p:cNvSpPr txBox="1">
                <a:spLocks noChangeArrowheads="1"/>
              </p:cNvSpPr>
              <p:nvPr/>
            </p:nvSpPr>
            <p:spPr bwMode="auto">
              <a:xfrm>
                <a:off x="1119885" y="1176946"/>
                <a:ext cx="576768" cy="3767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20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  <p:grpSp>
          <p:nvGrpSpPr>
            <p:cNvPr id="13" name="群組 44"/>
            <p:cNvGrpSpPr>
              <a:grpSpLocks noChangeAspect="1"/>
            </p:cNvGrpSpPr>
            <p:nvPr/>
          </p:nvGrpSpPr>
          <p:grpSpPr bwMode="auto">
            <a:xfrm>
              <a:off x="6379200" y="2088000"/>
              <a:ext cx="539396" cy="396875"/>
              <a:chOff x="964838" y="1125130"/>
              <a:chExt cx="731815" cy="539750"/>
            </a:xfrm>
          </p:grpSpPr>
          <p:pic>
            <p:nvPicPr>
              <p:cNvPr id="359" name="Picture 316" descr="image of Armada Notebook M700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39" t="9496" r="15384" b="3232"/>
              <a:stretch>
                <a:fillRect/>
              </a:stretch>
            </p:blipFill>
            <p:spPr bwMode="auto">
              <a:xfrm>
                <a:off x="964838" y="1125130"/>
                <a:ext cx="60960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0" name="Text Box 317"/>
              <p:cNvSpPr txBox="1">
                <a:spLocks noChangeArrowheads="1"/>
              </p:cNvSpPr>
              <p:nvPr/>
            </p:nvSpPr>
            <p:spPr bwMode="auto">
              <a:xfrm>
                <a:off x="1119885" y="1176946"/>
                <a:ext cx="576768" cy="3767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200">
                    <a:solidFill>
                      <a:srgbClr val="FFFF00"/>
                    </a:solidFill>
                  </a:rPr>
                  <a:t>FIS</a:t>
                </a:r>
              </a:p>
            </p:txBody>
          </p:sp>
        </p:grpSp>
      </p:grpSp>
      <p:sp>
        <p:nvSpPr>
          <p:cNvPr id="377" name="流程圖: 結束點 93"/>
          <p:cNvSpPr>
            <a:spLocks noChangeArrowheads="1"/>
          </p:cNvSpPr>
          <p:nvPr/>
        </p:nvSpPr>
        <p:spPr bwMode="auto">
          <a:xfrm>
            <a:off x="2388171" y="897533"/>
            <a:ext cx="1798637" cy="360362"/>
          </a:xfrm>
          <a:prstGeom prst="flowChartTerminator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TW" sz="1200" dirty="0"/>
              <a:t>A Side 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Inventec Confidential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26D36-188A-45AD-8781-D4BBFB79FBDF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623" y="44624"/>
            <a:ext cx="7841753" cy="72082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SMT FIS Flow Chart (M/B)</a:t>
            </a:r>
          </a:p>
        </p:txBody>
      </p:sp>
      <p:sp>
        <p:nvSpPr>
          <p:cNvPr id="28" name="矩形 27"/>
          <p:cNvSpPr/>
          <p:nvPr/>
        </p:nvSpPr>
        <p:spPr>
          <a:xfrm>
            <a:off x="539552" y="5190291"/>
            <a:ext cx="8388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US" altLang="zh-CN" sz="2400" b="1" dirty="0" smtClean="0">
                <a:latin typeface="+mn-lt"/>
                <a:ea typeface="+mj-ea"/>
              </a:rPr>
              <a:t>OA FIS:    http://10.99.73.206/FIS-HP/</a:t>
            </a:r>
          </a:p>
          <a:p>
            <a:pPr marL="514350" indent="-514350">
              <a:buNone/>
            </a:pPr>
            <a:r>
              <a:rPr lang="zh-CN" altLang="en-US" sz="2400" b="1" dirty="0" smtClean="0">
                <a:latin typeface="+mn-lt"/>
                <a:ea typeface="+mj-ea"/>
              </a:rPr>
              <a:t>产线</a:t>
            </a:r>
            <a:r>
              <a:rPr lang="en-US" altLang="zh-CN" sz="2400" b="1" dirty="0" smtClean="0">
                <a:latin typeface="+mn-lt"/>
                <a:ea typeface="+mj-ea"/>
              </a:rPr>
              <a:t>FIS:  </a:t>
            </a:r>
            <a:r>
              <a:rPr lang="en-US" altLang="zh-CN" sz="2400" b="1" dirty="0" smtClean="0">
                <a:latin typeface="+mn-lt"/>
                <a:ea typeface="+mj-ea"/>
                <a:hlinkClick r:id="rId2"/>
              </a:rPr>
              <a:t>http://192.168.202.7/FIS-HP/</a:t>
            </a:r>
            <a:endParaRPr lang="en-US" altLang="zh-CN" sz="2400" b="1" dirty="0" smtClean="0">
              <a:latin typeface="+mn-lt"/>
              <a:ea typeface="+mj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3022724" y="1161306"/>
            <a:ext cx="1837308" cy="3419822"/>
            <a:chOff x="3022724" y="1161306"/>
            <a:chExt cx="1837308" cy="3419822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113782" y="1161306"/>
              <a:ext cx="1595438" cy="588962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Start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31232" y="2245568"/>
              <a:ext cx="1828800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MO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3907532" y="1764556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22724" y="3171751"/>
              <a:ext cx="1828800" cy="460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EDF1FF"/>
                </a:gs>
                <a:gs pos="100000">
                  <a:srgbClr val="3366FF"/>
                </a:gs>
              </a:gsLst>
              <a:lin ang="5400000" scaled="1"/>
            </a:gradFill>
            <a:ln w="1270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US" altLang="zh-TW" sz="1200" b="1" dirty="0" smtClean="0">
                  <a:latin typeface="Arial" pitchFamily="34" charset="0"/>
                  <a:ea typeface="細明體" pitchFamily="49" charset="-120"/>
                  <a:cs typeface="Arial" pitchFamily="34" charset="0"/>
                </a:rPr>
                <a:t>SMT Label Print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3899024" y="2690739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>
              <a:off x="3915420" y="3632126"/>
              <a:ext cx="0" cy="458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AutoShape 4"/>
            <p:cNvSpPr>
              <a:spLocks noChangeArrowheads="1"/>
            </p:cNvSpPr>
            <p:nvPr/>
          </p:nvSpPr>
          <p:spPr bwMode="auto">
            <a:xfrm>
              <a:off x="3123332" y="4064174"/>
              <a:ext cx="1595438" cy="516954"/>
            </a:xfrm>
            <a:prstGeom prst="flowChartTerminator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FFF4E9"/>
                </a:gs>
              </a:gsLst>
              <a:lin ang="5400000" scaled="1"/>
            </a:gra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TW" sz="1200" b="1" dirty="0" smtClean="0"/>
                <a:t>Wave Solder</a:t>
              </a:r>
              <a:endParaRPr kumimoji="0" lang="en-US" altLang="zh-TW" sz="1200" b="1" dirty="0">
                <a:latin typeface="Arial" pitchFamily="34" charset="0"/>
                <a:ea typeface="細明體" pitchFamily="49" charset="-12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D9DC7256F36A704BA3A0487E40FADA7F" ma:contentTypeVersion="0" ma:contentTypeDescription="建立新的文件。" ma:contentTypeScope="" ma:versionID="6163c73c9075b994e9852417a085090d">
  <xsd:schema xmlns:xsd="http://www.w3.org/2001/XMLSchema" xmlns:p="http://schemas.microsoft.com/office/2006/metadata/properties" targetNamespace="http://schemas.microsoft.com/office/2006/metadata/properties" ma:root="true" ma:fieldsID="b8ca951d90cafeb83d4a03d140f1bad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 ma:readOnly="tru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448B8F-5E61-42CA-BA60-36D53B9389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3BD45AFB-B048-4FA5-85D7-BBA37F70E44A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759DDE4-F014-42CB-9217-AD755ABC04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16488</TotalTime>
  <Words>3058</Words>
  <Application>Microsoft Office PowerPoint</Application>
  <PresentationFormat>如螢幕大小 (4:3)</PresentationFormat>
  <Paragraphs>1202</Paragraphs>
  <Slides>69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0" baseType="lpstr">
      <vt:lpstr>Office 佈景主題</vt:lpstr>
      <vt:lpstr>投影片 1</vt:lpstr>
      <vt:lpstr>投影片 2</vt:lpstr>
      <vt:lpstr>投影片 3</vt:lpstr>
      <vt:lpstr>投影片 4</vt:lpstr>
      <vt:lpstr>Glossary</vt:lpstr>
      <vt:lpstr>投影片 6</vt:lpstr>
      <vt:lpstr>AIO Production Flow Chart</vt:lpstr>
      <vt:lpstr>SMT Production Flow Chart (M/B)</vt:lpstr>
      <vt:lpstr>SMT FIS Flow Chart (M/B)</vt:lpstr>
      <vt:lpstr>SMT FIS Station</vt:lpstr>
      <vt:lpstr>投影片 11</vt:lpstr>
      <vt:lpstr>W/S Production Flow Chart (M/B)</vt:lpstr>
      <vt:lpstr>W/S FIS Flow Chart (M/B)</vt:lpstr>
      <vt:lpstr>W/S FIS Station</vt:lpstr>
      <vt:lpstr>SA Production  Flow Chart (M/B)</vt:lpstr>
      <vt:lpstr>SA FIS Flow Chart</vt:lpstr>
      <vt:lpstr>SA FIS Station</vt:lpstr>
      <vt:lpstr>SA FIS Station</vt:lpstr>
      <vt:lpstr>SA FIS Station</vt:lpstr>
      <vt:lpstr>SA FIS Station</vt:lpstr>
      <vt:lpstr>SA FIS Station</vt:lpstr>
      <vt:lpstr>HDD COPY Production Flow Chart</vt:lpstr>
      <vt:lpstr>HDD COPY FIS Flow Chart</vt:lpstr>
      <vt:lpstr>HDD COPY FIS Station</vt:lpstr>
      <vt:lpstr>HDD COPY FIS Station</vt:lpstr>
      <vt:lpstr>Cleaning Room Production  Flow Chart (Class 10W)</vt:lpstr>
      <vt:lpstr>Cleaning Room Production Flow Chart (Class 1000)</vt:lpstr>
      <vt:lpstr>Cleaning Room Production After Flow Chart</vt:lpstr>
      <vt:lpstr>Cleaning Room FIS Flow Chart</vt:lpstr>
      <vt:lpstr>Cleaning Room FIS Station</vt:lpstr>
      <vt:lpstr>Cleaning Room FIS Station</vt:lpstr>
      <vt:lpstr>Cleaning Room FIS Station</vt:lpstr>
      <vt:lpstr>Cleaning Room FIS Station</vt:lpstr>
      <vt:lpstr>Cleaning Room FIS Station</vt:lpstr>
      <vt:lpstr>Cleaning Room FIS Station</vt:lpstr>
      <vt:lpstr>FA Production Flow Chart</vt:lpstr>
      <vt:lpstr>FA FIS Flow Chart</vt:lpstr>
      <vt:lpstr>FA FIS Station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PA Production Flow Chart</vt:lpstr>
      <vt:lpstr>PA FIS Flow Chart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投影片 56</vt:lpstr>
      <vt:lpstr>投影片 57</vt:lpstr>
      <vt:lpstr>投影片 58</vt:lpstr>
      <vt:lpstr>投影片 59</vt:lpstr>
      <vt:lpstr>投影片 60</vt:lpstr>
      <vt:lpstr>投影片 61</vt:lpstr>
      <vt:lpstr>投影片 62</vt:lpstr>
      <vt:lpstr>Rework code FIS Flow Chart</vt:lpstr>
      <vt:lpstr>投影片 64</vt:lpstr>
      <vt:lpstr>投影片 65</vt:lpstr>
      <vt:lpstr>投影片 66</vt:lpstr>
      <vt:lpstr>投影片 67</vt:lpstr>
      <vt:lpstr>投影片 68</vt:lpstr>
      <vt:lpstr>Thank YOU!</vt:lpstr>
    </vt:vector>
  </TitlesOfParts>
  <Company>Inventec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IEC970760</dc:creator>
  <cp:lastModifiedBy>Shen.Qinquan</cp:lastModifiedBy>
  <cp:revision>1302</cp:revision>
  <dcterms:created xsi:type="dcterms:W3CDTF">2009-02-10T10:12:43Z</dcterms:created>
  <dcterms:modified xsi:type="dcterms:W3CDTF">2014-10-28T06:43:30Z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/>
  </property>
  <property fmtid="{D5CDD505-2E9C-101B-9397-08002B2CF9AE}" pid="3" name="SPSDescription">
    <vt:lpwstr/>
  </property>
  <property fmtid="{D5CDD505-2E9C-101B-9397-08002B2CF9AE}" pid="4" name="Status">
    <vt:lpwstr/>
  </property>
  <property fmtid="{D5CDD505-2E9C-101B-9397-08002B2CF9AE}" pid="5" name="ContentTypeId">
    <vt:lpwstr>0x010100D9DC7256F36A704BA3A0487E40FADA7F</vt:lpwstr>
  </property>
</Properties>
</file>